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7" r:id="rId2"/>
    <p:sldId id="273" r:id="rId3"/>
    <p:sldId id="291" r:id="rId4"/>
    <p:sldId id="274" r:id="rId5"/>
    <p:sldId id="275" r:id="rId6"/>
    <p:sldId id="297" r:id="rId7"/>
    <p:sldId id="292" r:id="rId8"/>
    <p:sldId id="298" r:id="rId9"/>
    <p:sldId id="277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0" r:id="rId23"/>
    <p:sldId id="289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264" r:id="rId37"/>
    <p:sldId id="265" r:id="rId38"/>
    <p:sldId id="266" r:id="rId39"/>
    <p:sldId id="267" r:id="rId40"/>
    <p:sldId id="293" r:id="rId41"/>
    <p:sldId id="294" r:id="rId42"/>
    <p:sldId id="295" r:id="rId43"/>
    <p:sldId id="268" r:id="rId44"/>
    <p:sldId id="269" r:id="rId45"/>
    <p:sldId id="270" r:id="rId46"/>
    <p:sldId id="272" r:id="rId47"/>
    <p:sldId id="296" r:id="rId48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Egy főre jutó GDP folyó áron (USD)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Hong Kong</c:v>
                </c:pt>
              </c:strCache>
            </c:strRef>
          </c:tx>
          <c:marker>
            <c:symbol val="none"/>
          </c:marker>
          <c:cat>
            <c:strRef>
              <c:f>Munka1!$A$2:$A$44</c:f>
              <c:strCach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strCache>
            </c:strRef>
          </c:cat>
          <c:val>
            <c:numRef>
              <c:f>Munka1!$B$2:$B$44</c:f>
              <c:numCache>
                <c:formatCode>General</c:formatCode>
                <c:ptCount val="43"/>
                <c:pt idx="0">
                  <c:v>962.96493571179997</c:v>
                </c:pt>
                <c:pt idx="1">
                  <c:v>1112.3542966921998</c:v>
                </c:pt>
                <c:pt idx="2">
                  <c:v>1401.5924128784918</c:v>
                </c:pt>
                <c:pt idx="3">
                  <c:v>1934.1185196902011</c:v>
                </c:pt>
                <c:pt idx="4">
                  <c:v>2209.0174670699998</c:v>
                </c:pt>
                <c:pt idx="5">
                  <c:v>2306.1200369907001</c:v>
                </c:pt>
                <c:pt idx="6">
                  <c:v>2869.8738425792149</c:v>
                </c:pt>
                <c:pt idx="7">
                  <c:v>3389.8925060655097</c:v>
                </c:pt>
                <c:pt idx="8">
                  <c:v>3822.6949117945001</c:v>
                </c:pt>
                <c:pt idx="9">
                  <c:v>4562.6368875246999</c:v>
                </c:pt>
                <c:pt idx="10">
                  <c:v>5702.5703658921975</c:v>
                </c:pt>
                <c:pt idx="11">
                  <c:v>6006.6055081636223</c:v>
                </c:pt>
                <c:pt idx="12">
                  <c:v>6156.9890073614997</c:v>
                </c:pt>
                <c:pt idx="13">
                  <c:v>5629.0469321007004</c:v>
                </c:pt>
                <c:pt idx="14">
                  <c:v>6234.0141288010054</c:v>
                </c:pt>
                <c:pt idx="15">
                  <c:v>6562.2703357505998</c:v>
                </c:pt>
                <c:pt idx="16">
                  <c:v>7456.0197664919251</c:v>
                </c:pt>
                <c:pt idx="17">
                  <c:v>9069.2710500440007</c:v>
                </c:pt>
                <c:pt idx="18">
                  <c:v>10559.1565544969</c:v>
                </c:pt>
                <c:pt idx="19">
                  <c:v>12015.588681581587</c:v>
                </c:pt>
                <c:pt idx="20">
                  <c:v>13270.8664073855</c:v>
                </c:pt>
                <c:pt idx="21">
                  <c:v>15166.538887595912</c:v>
                </c:pt>
                <c:pt idx="22">
                  <c:v>17586.391403023721</c:v>
                </c:pt>
                <c:pt idx="23">
                  <c:v>20081.941651952398</c:v>
                </c:pt>
                <c:pt idx="24">
                  <c:v>22409.778251479496</c:v>
                </c:pt>
                <c:pt idx="25">
                  <c:v>23473.722503871697</c:v>
                </c:pt>
                <c:pt idx="26">
                  <c:v>25360.3233141007</c:v>
                </c:pt>
                <c:pt idx="27">
                  <c:v>27488.187825636825</c:v>
                </c:pt>
                <c:pt idx="28">
                  <c:v>25428.446411935998</c:v>
                </c:pt>
                <c:pt idx="29">
                  <c:v>24397.414775838297</c:v>
                </c:pt>
                <c:pt idx="30">
                  <c:v>24931.904717580001</c:v>
                </c:pt>
                <c:pt idx="31">
                  <c:v>24395.417142992599</c:v>
                </c:pt>
                <c:pt idx="32">
                  <c:v>23955.910218766698</c:v>
                </c:pt>
                <c:pt idx="33">
                  <c:v>23243.4250654811</c:v>
                </c:pt>
                <c:pt idx="34">
                  <c:v>24367.274782683678</c:v>
                </c:pt>
                <c:pt idx="35">
                  <c:v>26105.052955300896</c:v>
                </c:pt>
                <c:pt idx="36">
                  <c:v>27796.268698482101</c:v>
                </c:pt>
                <c:pt idx="37">
                  <c:v>30131.512982018801</c:v>
                </c:pt>
                <c:pt idx="38">
                  <c:v>31093.4899302339</c:v>
                </c:pt>
                <c:pt idx="39">
                  <c:v>29952.827508103099</c:v>
                </c:pt>
                <c:pt idx="40">
                  <c:v>31783.587766368801</c:v>
                </c:pt>
                <c:pt idx="41">
                  <c:v>34161.104288250302</c:v>
                </c:pt>
                <c:pt idx="42">
                  <c:v>35752.063462288585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Taiwan</c:v>
                </c:pt>
              </c:strCache>
            </c:strRef>
          </c:tx>
          <c:marker>
            <c:symbol val="none"/>
          </c:marker>
          <c:cat>
            <c:strRef>
              <c:f>Munka1!$A$2:$A$44</c:f>
              <c:strCach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strCache>
            </c:strRef>
          </c:cat>
          <c:val>
            <c:numRef>
              <c:f>Munka1!$C$2:$C$44</c:f>
              <c:numCache>
                <c:formatCode>General</c:formatCode>
                <c:ptCount val="43"/>
                <c:pt idx="0">
                  <c:v>400.07213433019899</c:v>
                </c:pt>
                <c:pt idx="1">
                  <c:v>449.25331902349899</c:v>
                </c:pt>
                <c:pt idx="2">
                  <c:v>527.18889622210384</c:v>
                </c:pt>
                <c:pt idx="3">
                  <c:v>704.66694511639992</c:v>
                </c:pt>
                <c:pt idx="4">
                  <c:v>931.94942033479947</c:v>
                </c:pt>
                <c:pt idx="5">
                  <c:v>982.93426072269949</c:v>
                </c:pt>
                <c:pt idx="6">
                  <c:v>1155.6632717378998</c:v>
                </c:pt>
                <c:pt idx="7">
                  <c:v>1328.1303168362952</c:v>
                </c:pt>
                <c:pt idx="8">
                  <c:v>1600.5142990968998</c:v>
                </c:pt>
                <c:pt idx="9">
                  <c:v>1949.5344182956944</c:v>
                </c:pt>
                <c:pt idx="10">
                  <c:v>2393.4176003887001</c:v>
                </c:pt>
                <c:pt idx="11">
                  <c:v>2730.2154551345002</c:v>
                </c:pt>
                <c:pt idx="12">
                  <c:v>2703.1437332526002</c:v>
                </c:pt>
                <c:pt idx="13">
                  <c:v>2901.141286087</c:v>
                </c:pt>
                <c:pt idx="14">
                  <c:v>3221.0336504227998</c:v>
                </c:pt>
                <c:pt idx="15">
                  <c:v>3291.4210346393102</c:v>
                </c:pt>
                <c:pt idx="16">
                  <c:v>3999.1530120409107</c:v>
                </c:pt>
                <c:pt idx="17">
                  <c:v>5269.5149773761996</c:v>
                </c:pt>
                <c:pt idx="18">
                  <c:v>6150.6308239757054</c:v>
                </c:pt>
                <c:pt idx="19">
                  <c:v>7558.8890055132024</c:v>
                </c:pt>
                <c:pt idx="20">
                  <c:v>8135.2504487648002</c:v>
                </c:pt>
                <c:pt idx="21">
                  <c:v>9018.2483860951997</c:v>
                </c:pt>
                <c:pt idx="22">
                  <c:v>10622.866145651264</c:v>
                </c:pt>
                <c:pt idx="23">
                  <c:v>11079.779046759837</c:v>
                </c:pt>
                <c:pt idx="24">
                  <c:v>11983.7941844535</c:v>
                </c:pt>
                <c:pt idx="25">
                  <c:v>12919.7593622077</c:v>
                </c:pt>
                <c:pt idx="26">
                  <c:v>13428.832047047799</c:v>
                </c:pt>
                <c:pt idx="27">
                  <c:v>13808.860559918185</c:v>
                </c:pt>
                <c:pt idx="28">
                  <c:v>12599.375949654241</c:v>
                </c:pt>
                <c:pt idx="29">
                  <c:v>13585.0218502802</c:v>
                </c:pt>
                <c:pt idx="30">
                  <c:v>14702.221022671914</c:v>
                </c:pt>
                <c:pt idx="31">
                  <c:v>13145.44787419</c:v>
                </c:pt>
                <c:pt idx="32">
                  <c:v>13404.068420519199</c:v>
                </c:pt>
                <c:pt idx="33">
                  <c:v>13773.365414922981</c:v>
                </c:pt>
                <c:pt idx="34">
                  <c:v>15013.769256203504</c:v>
                </c:pt>
                <c:pt idx="35">
                  <c:v>16051.4099403213</c:v>
                </c:pt>
                <c:pt idx="36">
                  <c:v>16495.0370733522</c:v>
                </c:pt>
                <c:pt idx="37">
                  <c:v>17164.517872855129</c:v>
                </c:pt>
                <c:pt idx="38">
                  <c:v>17397.090444855097</c:v>
                </c:pt>
                <c:pt idx="39">
                  <c:v>16357.348483149102</c:v>
                </c:pt>
                <c:pt idx="40">
                  <c:v>18589.567301179199</c:v>
                </c:pt>
                <c:pt idx="41">
                  <c:v>20072.038748997529</c:v>
                </c:pt>
                <c:pt idx="42">
                  <c:v>20437.9675509425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Dél-Korea</c:v>
                </c:pt>
              </c:strCache>
            </c:strRef>
          </c:tx>
          <c:marker>
            <c:symbol val="none"/>
          </c:marker>
          <c:cat>
            <c:strRef>
              <c:f>Munka1!$A$2:$A$44</c:f>
              <c:strCach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strCache>
            </c:strRef>
          </c:cat>
          <c:val>
            <c:numRef>
              <c:f>Munka1!$D$2:$D$44</c:f>
              <c:numCache>
                <c:formatCode>General</c:formatCode>
                <c:ptCount val="43"/>
                <c:pt idx="0">
                  <c:v>284.19326888360001</c:v>
                </c:pt>
                <c:pt idx="1">
                  <c:v>308.26339471259826</c:v>
                </c:pt>
                <c:pt idx="2">
                  <c:v>329.43583544619742</c:v>
                </c:pt>
                <c:pt idx="3">
                  <c:v>412.80526019200101</c:v>
                </c:pt>
                <c:pt idx="4">
                  <c:v>568.81723232329796</c:v>
                </c:pt>
                <c:pt idx="5">
                  <c:v>623.4866676211999</c:v>
                </c:pt>
                <c:pt idx="6">
                  <c:v>843.47960855880262</c:v>
                </c:pt>
                <c:pt idx="7">
                  <c:v>1066.5822956350999</c:v>
                </c:pt>
                <c:pt idx="8">
                  <c:v>1417.2689134484001</c:v>
                </c:pt>
                <c:pt idx="9">
                  <c:v>1794.6093648460999</c:v>
                </c:pt>
                <c:pt idx="10">
                  <c:v>1718.7906881821011</c:v>
                </c:pt>
                <c:pt idx="11">
                  <c:v>1902.5010385423998</c:v>
                </c:pt>
                <c:pt idx="12">
                  <c:v>2004.5474486063952</c:v>
                </c:pt>
                <c:pt idx="13">
                  <c:v>2187.1359453065002</c:v>
                </c:pt>
                <c:pt idx="14">
                  <c:v>2378.3271567322149</c:v>
                </c:pt>
                <c:pt idx="15">
                  <c:v>2431.5640753260918</c:v>
                </c:pt>
                <c:pt idx="16">
                  <c:v>2769.5636545586003</c:v>
                </c:pt>
                <c:pt idx="17">
                  <c:v>3447.0583574686998</c:v>
                </c:pt>
                <c:pt idx="18">
                  <c:v>4564.3586150479014</c:v>
                </c:pt>
                <c:pt idx="19">
                  <c:v>5551.6276117810203</c:v>
                </c:pt>
                <c:pt idx="20">
                  <c:v>6291.3545925263024</c:v>
                </c:pt>
                <c:pt idx="21">
                  <c:v>7275.9237907990837</c:v>
                </c:pt>
                <c:pt idx="22">
                  <c:v>7733.2776934296999</c:v>
                </c:pt>
                <c:pt idx="23">
                  <c:v>8448.3125213149997</c:v>
                </c:pt>
                <c:pt idx="24">
                  <c:v>9818.1325504685992</c:v>
                </c:pt>
                <c:pt idx="25">
                  <c:v>11892.3827907209</c:v>
                </c:pt>
                <c:pt idx="26">
                  <c:v>12747.625981404401</c:v>
                </c:pt>
                <c:pt idx="27">
                  <c:v>11767.977193572364</c:v>
                </c:pt>
                <c:pt idx="28">
                  <c:v>7858.1809214380164</c:v>
                </c:pt>
                <c:pt idx="29">
                  <c:v>10094.3828262721</c:v>
                </c:pt>
                <c:pt idx="30">
                  <c:v>11598.451069851904</c:v>
                </c:pt>
                <c:pt idx="31">
                  <c:v>10919.238688755318</c:v>
                </c:pt>
                <c:pt idx="32">
                  <c:v>12406.699710242399</c:v>
                </c:pt>
                <c:pt idx="33">
                  <c:v>13807.2362094132</c:v>
                </c:pt>
                <c:pt idx="34">
                  <c:v>15416.7201547074</c:v>
                </c:pt>
                <c:pt idx="35">
                  <c:v>17959.002127852698</c:v>
                </c:pt>
                <c:pt idx="36">
                  <c:v>20135.786177466001</c:v>
                </c:pt>
                <c:pt idx="37">
                  <c:v>22089.5406395633</c:v>
                </c:pt>
                <c:pt idx="38">
                  <c:v>19512.4225558213</c:v>
                </c:pt>
                <c:pt idx="39">
                  <c:v>17389.3290972254</c:v>
                </c:pt>
                <c:pt idx="40">
                  <c:v>21062.985722920705</c:v>
                </c:pt>
                <c:pt idx="41">
                  <c:v>23067.088617868001</c:v>
                </c:pt>
                <c:pt idx="42">
                  <c:v>23785.1248386933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Szingapúr</c:v>
                </c:pt>
              </c:strCache>
            </c:strRef>
          </c:tx>
          <c:marker>
            <c:symbol val="none"/>
          </c:marker>
          <c:cat>
            <c:strRef>
              <c:f>Munka1!$A$2:$A$44</c:f>
              <c:strCach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strCache>
            </c:strRef>
          </c:cat>
          <c:val>
            <c:numRef>
              <c:f>Munka1!$E$2:$E$44</c:f>
              <c:numCache>
                <c:formatCode>General</c:formatCode>
                <c:ptCount val="43"/>
                <c:pt idx="0">
                  <c:v>925.4602346858976</c:v>
                </c:pt>
                <c:pt idx="1">
                  <c:v>1074.5049749794998</c:v>
                </c:pt>
                <c:pt idx="2">
                  <c:v>1370.5274902987996</c:v>
                </c:pt>
                <c:pt idx="3">
                  <c:v>1928.6642764331998</c:v>
                </c:pt>
                <c:pt idx="4">
                  <c:v>2360.1887866910997</c:v>
                </c:pt>
                <c:pt idx="5">
                  <c:v>2557.7763666179999</c:v>
                </c:pt>
                <c:pt idx="6">
                  <c:v>2647.1277806465</c:v>
                </c:pt>
                <c:pt idx="7">
                  <c:v>2888.0147623122002</c:v>
                </c:pt>
                <c:pt idx="8">
                  <c:v>3432.9593195108087</c:v>
                </c:pt>
                <c:pt idx="9">
                  <c:v>4084.3969962844149</c:v>
                </c:pt>
                <c:pt idx="10">
                  <c:v>4988.8179585750004</c:v>
                </c:pt>
                <c:pt idx="11">
                  <c:v>5814.5957698638204</c:v>
                </c:pt>
                <c:pt idx="12">
                  <c:v>6273.5102406795204</c:v>
                </c:pt>
                <c:pt idx="13">
                  <c:v>6942.7685256579252</c:v>
                </c:pt>
                <c:pt idx="14">
                  <c:v>7346.8202726033223</c:v>
                </c:pt>
                <c:pt idx="15">
                  <c:v>6816.4634950627014</c:v>
                </c:pt>
                <c:pt idx="16">
                  <c:v>6770.2244678823999</c:v>
                </c:pt>
                <c:pt idx="17">
                  <c:v>7634.3564820353004</c:v>
                </c:pt>
                <c:pt idx="18">
                  <c:v>9192.3897564799991</c:v>
                </c:pt>
                <c:pt idx="19">
                  <c:v>10667.6968962587</c:v>
                </c:pt>
                <c:pt idx="20">
                  <c:v>12873.821493081185</c:v>
                </c:pt>
                <c:pt idx="21">
                  <c:v>14578.25762904896</c:v>
                </c:pt>
                <c:pt idx="22">
                  <c:v>16300.951632804889</c:v>
                </c:pt>
                <c:pt idx="23">
                  <c:v>18395.310602155296</c:v>
                </c:pt>
                <c:pt idx="24">
                  <c:v>21632.015722869201</c:v>
                </c:pt>
                <c:pt idx="25">
                  <c:v>25005.847782255074</c:v>
                </c:pt>
                <c:pt idx="26">
                  <c:v>26612.317625244399</c:v>
                </c:pt>
                <c:pt idx="27">
                  <c:v>27051.063150626225</c:v>
                </c:pt>
                <c:pt idx="28">
                  <c:v>22602.280246287097</c:v>
                </c:pt>
                <c:pt idx="29">
                  <c:v>22077.182001002901</c:v>
                </c:pt>
                <c:pt idx="30">
                  <c:v>24062.543895605082</c:v>
                </c:pt>
                <c:pt idx="31">
                  <c:v>22030.169827366313</c:v>
                </c:pt>
                <c:pt idx="32">
                  <c:v>22479.028352684101</c:v>
                </c:pt>
                <c:pt idx="33">
                  <c:v>23483.953004550825</c:v>
                </c:pt>
                <c:pt idx="34">
                  <c:v>27089.672559364029</c:v>
                </c:pt>
                <c:pt idx="35">
                  <c:v>29402.020856550898</c:v>
                </c:pt>
                <c:pt idx="36">
                  <c:v>33049.305755320711</c:v>
                </c:pt>
                <c:pt idx="37">
                  <c:v>38731.435506490212</c:v>
                </c:pt>
                <c:pt idx="38">
                  <c:v>39806.212071009199</c:v>
                </c:pt>
                <c:pt idx="39">
                  <c:v>37535.580214720212</c:v>
                </c:pt>
                <c:pt idx="40">
                  <c:v>44703.6929745491</c:v>
                </c:pt>
                <c:pt idx="41">
                  <c:v>50087.3472825801</c:v>
                </c:pt>
                <c:pt idx="42">
                  <c:v>51454.950225326946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USA</c:v>
                </c:pt>
              </c:strCache>
            </c:strRef>
          </c:tx>
          <c:marker>
            <c:symbol val="none"/>
          </c:marker>
          <c:cat>
            <c:strRef>
              <c:f>Munka1!$A$2:$A$44</c:f>
              <c:strCach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strCache>
            </c:strRef>
          </c:cat>
          <c:val>
            <c:numRef>
              <c:f>Munka1!$F$2:$F$44</c:f>
              <c:numCache>
                <c:formatCode>General</c:formatCode>
                <c:ptCount val="43"/>
                <c:pt idx="0">
                  <c:v>4855.0232227398164</c:v>
                </c:pt>
                <c:pt idx="1">
                  <c:v>5226.6889676246001</c:v>
                </c:pt>
                <c:pt idx="2">
                  <c:v>5700.6375481812001</c:v>
                </c:pt>
                <c:pt idx="3">
                  <c:v>6314.0832263286002</c:v>
                </c:pt>
                <c:pt idx="4">
                  <c:v>6788.7658655979203</c:v>
                </c:pt>
                <c:pt idx="5">
                  <c:v>7348.6090154640024</c:v>
                </c:pt>
                <c:pt idx="6">
                  <c:v>8111.8423557568003</c:v>
                </c:pt>
                <c:pt idx="7">
                  <c:v>8942.8674410622007</c:v>
                </c:pt>
                <c:pt idx="8">
                  <c:v>10010.804802135137</c:v>
                </c:pt>
                <c:pt idx="9">
                  <c:v>11079.5818326055</c:v>
                </c:pt>
                <c:pt idx="10">
                  <c:v>11940.042511598716</c:v>
                </c:pt>
                <c:pt idx="11">
                  <c:v>13257.874202165714</c:v>
                </c:pt>
                <c:pt idx="12">
                  <c:v>13654.941393270487</c:v>
                </c:pt>
                <c:pt idx="13">
                  <c:v>14696.3543614345</c:v>
                </c:pt>
                <c:pt idx="14">
                  <c:v>16184.759594695201</c:v>
                </c:pt>
                <c:pt idx="15">
                  <c:v>17198.2963422309</c:v>
                </c:pt>
                <c:pt idx="16">
                  <c:v>18010.886541480733</c:v>
                </c:pt>
                <c:pt idx="17">
                  <c:v>18941.294784788974</c:v>
                </c:pt>
                <c:pt idx="18">
                  <c:v>20198.079231573502</c:v>
                </c:pt>
                <c:pt idx="19">
                  <c:v>21497.440872265921</c:v>
                </c:pt>
                <c:pt idx="20">
                  <c:v>22520.375000051099</c:v>
                </c:pt>
                <c:pt idx="21">
                  <c:v>23038.307926054997</c:v>
                </c:pt>
                <c:pt idx="22">
                  <c:v>24156.302112173205</c:v>
                </c:pt>
                <c:pt idx="23">
                  <c:v>25152.838002065899</c:v>
                </c:pt>
                <c:pt idx="24">
                  <c:v>26466.9968273267</c:v>
                </c:pt>
                <c:pt idx="25">
                  <c:v>27411.159447457874</c:v>
                </c:pt>
                <c:pt idx="26">
                  <c:v>28664.449385851425</c:v>
                </c:pt>
                <c:pt idx="27">
                  <c:v>30136.084450122878</c:v>
                </c:pt>
                <c:pt idx="28">
                  <c:v>31437.990449909899</c:v>
                </c:pt>
                <c:pt idx="29">
                  <c:v>33059.020297606301</c:v>
                </c:pt>
                <c:pt idx="30">
                  <c:v>34802.1672599335</c:v>
                </c:pt>
                <c:pt idx="31">
                  <c:v>35601.263803057584</c:v>
                </c:pt>
                <c:pt idx="32">
                  <c:v>36475.461765522348</c:v>
                </c:pt>
                <c:pt idx="33">
                  <c:v>37833.263621517581</c:v>
                </c:pt>
                <c:pt idx="34">
                  <c:v>39872.530162232586</c:v>
                </c:pt>
                <c:pt idx="35">
                  <c:v>42068.397450986595</c:v>
                </c:pt>
                <c:pt idx="36">
                  <c:v>44168.854572308999</c:v>
                </c:pt>
                <c:pt idx="37">
                  <c:v>45905.523965416476</c:v>
                </c:pt>
                <c:pt idx="38">
                  <c:v>46347.185133725674</c:v>
                </c:pt>
                <c:pt idx="39">
                  <c:v>44922.063288936995</c:v>
                </c:pt>
                <c:pt idx="40">
                  <c:v>46200.560075969195</c:v>
                </c:pt>
                <c:pt idx="41">
                  <c:v>47620.393832030284</c:v>
                </c:pt>
                <c:pt idx="42">
                  <c:v>49112.016212602612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8676176"/>
        <c:axId val="308676736"/>
      </c:lineChart>
      <c:catAx>
        <c:axId val="308676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8676736"/>
        <c:crosses val="autoZero"/>
        <c:auto val="1"/>
        <c:lblAlgn val="ctr"/>
        <c:lblOffset val="100"/>
        <c:noMultiLvlLbl val="0"/>
      </c:catAx>
      <c:valAx>
        <c:axId val="308676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USD folyó áron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086761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D81582-8FB6-4FA6-907B-70851BCFA37A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755BF7-7FAE-4592-B056-2C001E8C81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488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Zaibacuk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, majd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keirecuk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Japánban,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chaebolok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Koreában, de még Tajvanban is, amely a kis- és közepes méretű vállalati szektor erősségéről híres, az iparosítás korai szakaszában a nagyméretű (nem ritkán állami) vállalatok voltak a gazdasági fejlődés mozgatórugói.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/>
            </a:r>
            <a:b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4661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Zaibacuk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, majd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keirecuk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Japánban,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chaebolok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Koreában, de még Tajvanban is, amely a kis- és közepes méretű vállalati szektor erősségéről híres, az iparosítás korai szakaszában a nagyméretű (nem ritkán állami) vállalatok voltak a gazdasági fejlődés mozgatórugói.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/>
            </a:r>
            <a:b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0234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157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34B3-544E-4EA1-ACE7-77E60A650A2D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EE-7A99-41C1-91E3-F81CB7CBAC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2946-4A72-44E6-84D6-2F32410D20BE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7671-744C-4885-B78E-CCF55D0E33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227-56BC-4D34-A689-FE484EC61310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46CD-9DC1-437A-A912-0C16230D33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CA2F-7787-412E-AAD5-7172C536D6FE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542C-CEF2-4C66-8164-C6E144AB7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2593-56BA-4B3B-AA38-2A48E6DEB558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D8BA-E975-4B63-BBD2-EA65DBCDF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DC607-2F4E-45A1-90C3-C639C7908109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5CF0-BE9F-4C55-B3A0-1AEEC2C5D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0C29-F5B9-4751-B2BE-B85B57282E5F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B779-9001-44CD-B894-940C2C60FB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D580F-FDBB-49FA-9F6A-1EC3E9630AC9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786-1ABF-4F1A-BC05-CE440679BC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7038-5961-4A47-B5FD-144B185A3EA6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16C9-CB8C-4740-B95F-208C02190A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3D74-C87E-4B8E-86DF-A51A7D013BB2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C7DB-037C-4FF5-ABB7-7E228E5DFD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AE79-5731-468F-811F-744D57BABF64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2252-BD61-4D2B-BD96-C9E018BD55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F9F584-4B27-4D6C-9139-102FD9220625}" type="datetimeFigureOut">
              <a:rPr lang="hu-HU"/>
              <a:pPr>
                <a:defRPr/>
              </a:pPr>
              <a:t>2019.10.30.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F17D1-E68C-4534-9A76-5FDD030D29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dirty="0" smtClean="0"/>
              <a:t>Gazdaságpolitika</a:t>
            </a:r>
            <a:br>
              <a:rPr lang="hu-HU" sz="3600" dirty="0" smtClean="0"/>
            </a:br>
            <a:r>
              <a:rPr lang="hu-HU" sz="3600" dirty="0" smtClean="0"/>
              <a:t>12. </a:t>
            </a:r>
            <a:r>
              <a:rPr lang="hu-HU" sz="3600" dirty="0" err="1" smtClean="0"/>
              <a:t>ea</a:t>
            </a:r>
            <a:r>
              <a:rPr lang="hu-HU" sz="3600" dirty="0" smtClean="0"/>
              <a:t>.</a:t>
            </a:r>
            <a:br>
              <a:rPr lang="hu-HU" sz="3600" dirty="0" smtClean="0"/>
            </a:br>
            <a:endParaRPr lang="hu-HU" sz="3600" dirty="0" smtClean="0"/>
          </a:p>
        </p:txBody>
      </p:sp>
      <p:sp>
        <p:nvSpPr>
          <p:cNvPr id="14338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356992"/>
            <a:ext cx="6584776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b="1" dirty="0" smtClean="0"/>
              <a:t>A fejlesztő államok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u-HU" sz="2800" dirty="0" smtClean="0"/>
              <a:t>(Elsősorban </a:t>
            </a:r>
            <a:r>
              <a:rPr lang="hu-HU" sz="2800" i="1" dirty="0" err="1" smtClean="0"/>
              <a:t>Ricz</a:t>
            </a:r>
            <a:r>
              <a:rPr lang="hu-HU" sz="2800" i="1" dirty="0" smtClean="0"/>
              <a:t> Judit : Fejlesztő állam – egy letűnt világ nyomában (?) alapján)</a:t>
            </a:r>
            <a:endParaRPr lang="hu-HU" sz="2800" dirty="0" smtClean="0"/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hu-H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Beágyazott autonómia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állami bürokráciának kellően be kell ágyazódnia a társadalomba ahhoz, hogy képes legyen megvalósítani a céljait a társadalmi infrastruktúrán keresztül, ugyanakkor nem szabad túl közel lennie az üzleti szférához, hogy ne állhasson fenn a veszélye, hogy az egyes érdekcsoportok foglyul ejtik, és ezáltal nem tudna a társadalom egésze, a közjó érdekében fellépni. </a:t>
            </a:r>
            <a:r>
              <a:rPr lang="hu-HU" dirty="0" smtClean="0"/>
              <a:t>(Ez </a:t>
            </a:r>
            <a:r>
              <a:rPr lang="hu-HU" dirty="0"/>
              <a:t>a </a:t>
            </a:r>
            <a:r>
              <a:rPr lang="hu-HU" dirty="0" smtClean="0"/>
              <a:t>haveri kapitalizmus táptalaja is.)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434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sz="3600" b="1" dirty="0"/>
              <a:t>A klasszikus fejlesztő </a:t>
            </a:r>
            <a:r>
              <a:rPr lang="hu-HU" sz="3600" b="1" dirty="0" smtClean="0"/>
              <a:t>államok </a:t>
            </a:r>
            <a:r>
              <a:rPr lang="hu-HU" sz="3600" b="1" dirty="0"/>
              <a:t>jellemzői</a:t>
            </a:r>
            <a:r>
              <a:rPr lang="hu-HU" sz="3600" b="1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lvl="0"/>
            <a:r>
              <a:rPr lang="hu-HU" i="1" dirty="0" smtClean="0"/>
              <a:t>1. Gazdasági </a:t>
            </a:r>
            <a:r>
              <a:rPr lang="hu-HU" i="1" dirty="0"/>
              <a:t>nacionalizmus </a:t>
            </a:r>
            <a:r>
              <a:rPr lang="hu-HU" dirty="0"/>
              <a:t>és </a:t>
            </a:r>
            <a:r>
              <a:rPr lang="hu-HU" i="1" dirty="0"/>
              <a:t>társadalmi </a:t>
            </a:r>
            <a:r>
              <a:rPr lang="hu-HU" i="1" dirty="0" smtClean="0"/>
              <a:t>mobilizálás</a:t>
            </a:r>
          </a:p>
          <a:p>
            <a:pPr lvl="0"/>
            <a:r>
              <a:rPr lang="hu-HU" i="1" dirty="0" smtClean="0"/>
              <a:t>Az </a:t>
            </a:r>
            <a:r>
              <a:rPr lang="hu-HU" dirty="0" smtClean="0"/>
              <a:t>állam </a:t>
            </a:r>
            <a:r>
              <a:rPr lang="hu-HU" dirty="0"/>
              <a:t>fejlesztési célú beavatkozásainak történelmi hagyományai és társadalmi </a:t>
            </a:r>
            <a:r>
              <a:rPr lang="hu-HU" dirty="0" smtClean="0"/>
              <a:t>elfogadottsága</a:t>
            </a:r>
          </a:p>
          <a:p>
            <a:pPr lvl="0"/>
            <a:r>
              <a:rPr lang="hu-HU" dirty="0" smtClean="0"/>
              <a:t>Az </a:t>
            </a:r>
            <a:r>
              <a:rPr lang="hu-HU" dirty="0"/>
              <a:t>ún. „forradalmi vagy fejlesztési projekt” (háború utáni újjáépítés, erőltetett iparosítás, gazdasági felzárkózás)  megvalósítása, és ennek érdekében a társadalom </a:t>
            </a:r>
            <a:r>
              <a:rPr lang="hu-HU" dirty="0" smtClean="0"/>
              <a:t>mozgósítása.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3612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i="1" dirty="0" smtClean="0"/>
              <a:t>2. Erős</a:t>
            </a:r>
            <a:r>
              <a:rPr lang="hu-HU" sz="3600" i="1" dirty="0"/>
              <a:t>, centralizált, autoriter állam</a:t>
            </a:r>
            <a:r>
              <a:rPr lang="hu-HU" sz="3600" dirty="0"/>
              <a:t>, az alábbi jellemzőkkel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hu-HU" sz="2400" dirty="0" smtClean="0"/>
              <a:t>A </a:t>
            </a:r>
            <a:r>
              <a:rPr lang="hu-HU" sz="2400" i="1" dirty="0"/>
              <a:t>társadalmi csoportok befolyásától </a:t>
            </a:r>
            <a:r>
              <a:rPr lang="hu-HU" sz="2400" dirty="0"/>
              <a:t>való relatív függetlenség (erős állam – gyenge társadalom kettőse (</a:t>
            </a:r>
            <a:r>
              <a:rPr lang="hu-HU" sz="2400" dirty="0" err="1"/>
              <a:t>Migdal</a:t>
            </a:r>
            <a:r>
              <a:rPr lang="hu-HU" sz="2400" dirty="0"/>
              <a:t>, 1988)), ugyanakkor az állam diktatórikus eszközökkel, akár erőszak alkalmazásával is elnyomta a céljaival ellentétes társadalmi folyamatokat.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dirty="0"/>
              <a:t>A fejlesztő államot egy </a:t>
            </a:r>
            <a:r>
              <a:rPr lang="hu-HU" sz="2400" i="1" dirty="0"/>
              <a:t>szűk határozott elit </a:t>
            </a:r>
            <a:r>
              <a:rPr lang="hu-HU" sz="2400" dirty="0"/>
              <a:t>vezeti, akik hosszútávon elkötelezettek egy fejlesztéspolitikai irány iránt </a:t>
            </a:r>
            <a:r>
              <a:rPr lang="hu-HU" sz="2400" dirty="0" smtClean="0"/>
              <a:t>(ugyanakkor </a:t>
            </a:r>
            <a:r>
              <a:rPr lang="hu-HU" sz="2400" dirty="0"/>
              <a:t>az egyes állami beavatkozások szintjén </a:t>
            </a:r>
            <a:r>
              <a:rPr lang="hu-HU" sz="2400" i="1" dirty="0"/>
              <a:t>pragmatikus </a:t>
            </a:r>
            <a:r>
              <a:rPr lang="hu-HU" sz="2400" i="1" dirty="0" smtClean="0"/>
              <a:t>hozzáállás)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i="1" dirty="0"/>
              <a:t>A</a:t>
            </a:r>
            <a:r>
              <a:rPr lang="hu-HU" sz="2400" dirty="0" smtClean="0"/>
              <a:t> </a:t>
            </a:r>
            <a:r>
              <a:rPr lang="hu-HU" sz="2400" b="1" dirty="0"/>
              <a:t>kísérlet-tévedés elvének </a:t>
            </a:r>
            <a:r>
              <a:rPr lang="hu-HU" sz="2400" b="1" dirty="0" smtClean="0"/>
              <a:t>alkalmazása</a:t>
            </a:r>
            <a:r>
              <a:rPr lang="hu-HU" sz="2400" dirty="0" smtClean="0"/>
              <a:t>, </a:t>
            </a:r>
            <a:r>
              <a:rPr lang="hu-HU" sz="2400" dirty="0"/>
              <a:t>azaz a fejlesztő állam kialakulása, működése egy hosszú távú, </a:t>
            </a:r>
            <a:r>
              <a:rPr lang="hu-HU" sz="2400" i="1" dirty="0"/>
              <a:t>konzisztens tanulási </a:t>
            </a:r>
            <a:r>
              <a:rPr lang="hu-HU" sz="2400" i="1" dirty="0" smtClean="0"/>
              <a:t>folyamat</a:t>
            </a:r>
            <a:r>
              <a:rPr lang="hu-HU" sz="2400" dirty="0" smtClean="0"/>
              <a:t>.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5734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Az </a:t>
            </a:r>
            <a:r>
              <a:rPr lang="hu-HU" i="1" dirty="0"/>
              <a:t>üzleti szféra </a:t>
            </a:r>
            <a:r>
              <a:rPr lang="hu-HU" dirty="0"/>
              <a:t>irányába is érvényesült az </a:t>
            </a:r>
            <a:r>
              <a:rPr lang="hu-HU" i="1" dirty="0"/>
              <a:t>állam erőteljes  fegyelmező képessége</a:t>
            </a:r>
            <a:r>
              <a:rPr lang="hu-HU" dirty="0"/>
              <a:t>: </a:t>
            </a:r>
            <a:r>
              <a:rPr lang="hu-HU" b="1" dirty="0"/>
              <a:t>egyes ipari szektorok támogatásáért cserébe nemzetközi </a:t>
            </a:r>
            <a:r>
              <a:rPr lang="hu-HU" b="1" dirty="0" smtClean="0"/>
              <a:t>versenyképesség </a:t>
            </a:r>
            <a:r>
              <a:rPr lang="hu-HU" dirty="0" smtClean="0"/>
              <a:t>= Maga </a:t>
            </a:r>
            <a:r>
              <a:rPr lang="hu-HU" dirty="0"/>
              <a:t>az állam kikényszerítette a piaci elveket, és </a:t>
            </a:r>
            <a:r>
              <a:rPr lang="hu-HU" dirty="0" smtClean="0"/>
              <a:t>nem </a:t>
            </a:r>
            <a:r>
              <a:rPr lang="hu-HU" dirty="0"/>
              <a:t>csak hazai viszonylatban, hanem a nemzetközi piac elvárásai  </a:t>
            </a:r>
            <a:r>
              <a:rPr lang="hu-HU" dirty="0" smtClean="0"/>
              <a:t>alapján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 smtClean="0"/>
              <a:t>A </a:t>
            </a:r>
            <a:r>
              <a:rPr lang="hu-HU" i="1" dirty="0"/>
              <a:t>fejlesztési diktatúra </a:t>
            </a:r>
            <a:r>
              <a:rPr lang="hu-HU" dirty="0"/>
              <a:t>előnyt jelenthet az állam gazdaságfejlesztési céljainak meghatározása, elérése érdekében (munkaerő elnyomása és ezáltal alacsonyabb bérek, politikai ciklusoktól független stabil gazdaságpolitika), legitimitását pedig a megosztott gazdasági növekedés, kiterjedt jólét, illetve annak növekedése biztosította.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284611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4617" y="0"/>
            <a:ext cx="8229600" cy="1143000"/>
          </a:xfrm>
        </p:spPr>
        <p:txBody>
          <a:bodyPr/>
          <a:lstStyle/>
          <a:p>
            <a:r>
              <a:rPr lang="hu-HU" sz="3200" b="1" i="1" dirty="0" smtClean="0"/>
              <a:t>3. Kiterjedt </a:t>
            </a:r>
            <a:r>
              <a:rPr lang="hu-HU" sz="3200" b="1" i="1" dirty="0"/>
              <a:t>állami </a:t>
            </a:r>
            <a:r>
              <a:rPr lang="hu-HU" sz="3200" b="1" i="1" dirty="0" err="1"/>
              <a:t>intervencionizmus</a:t>
            </a:r>
            <a:r>
              <a:rPr lang="hu-HU" sz="3200" b="1" i="1" dirty="0"/>
              <a:t>, </a:t>
            </a:r>
            <a:r>
              <a:rPr lang="hu-HU" sz="3200" b="1" dirty="0"/>
              <a:t>az </a:t>
            </a:r>
            <a:r>
              <a:rPr lang="hu-HU" sz="3200" b="1" i="1" dirty="0"/>
              <a:t>iparpolitika központi </a:t>
            </a:r>
            <a:r>
              <a:rPr lang="hu-HU" sz="3200" b="1" i="1" dirty="0" smtClean="0"/>
              <a:t>szerepe</a:t>
            </a:r>
            <a:r>
              <a:rPr lang="hu-HU" sz="3200" b="1" dirty="0" smtClean="0"/>
              <a:t> 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2397" y="980728"/>
            <a:ext cx="8241819" cy="4968552"/>
          </a:xfrm>
        </p:spPr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állam a gazdasági élet szinte minden szegmensében jelen volt, mint tervező, (diszkrecionális és </a:t>
            </a:r>
            <a:r>
              <a:rPr lang="hu-HU" dirty="0" smtClean="0"/>
              <a:t>szelektív) </a:t>
            </a:r>
            <a:r>
              <a:rPr lang="hu-HU" dirty="0"/>
              <a:t>irányító, ellenőrző, (árakat, árfolyamokat, </a:t>
            </a:r>
            <a:r>
              <a:rPr lang="hu-HU" dirty="0" smtClean="0"/>
              <a:t>kamatokat</a:t>
            </a:r>
            <a:r>
              <a:rPr lang="hu-HU" dirty="0"/>
              <a:t>, stb</a:t>
            </a:r>
            <a:r>
              <a:rPr lang="hu-HU" dirty="0" smtClean="0"/>
              <a:t>.)</a:t>
            </a:r>
          </a:p>
          <a:p>
            <a:r>
              <a:rPr lang="hu-HU" dirty="0" smtClean="0"/>
              <a:t>kiválasztja </a:t>
            </a:r>
            <a:r>
              <a:rPr lang="hu-HU" dirty="0"/>
              <a:t>a nyerteseket, és menedzseli az </a:t>
            </a:r>
            <a:r>
              <a:rPr lang="hu-HU" b="1" dirty="0"/>
              <a:t>importhelyettesítésből az export-orientált gazdaságpolitikai modellre való átállást. </a:t>
            </a:r>
            <a:r>
              <a:rPr lang="hu-HU" dirty="0"/>
              <a:t>Mindehhez a piaci racionalitást az ipari céloknak megfelelően </a:t>
            </a:r>
            <a:r>
              <a:rPr lang="hu-HU" dirty="0" smtClean="0"/>
              <a:t>korlátozták.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390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hu-HU" sz="800" dirty="0"/>
              <a:t>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hu-HU" dirty="0" smtClean="0"/>
              <a:t>Ezt olyan </a:t>
            </a:r>
            <a:r>
              <a:rPr lang="hu-HU" dirty="0"/>
              <a:t>politikai, intézményi és szervezeti megegyezések alkották, amelyek az állami apparátustól, és az üzleti szférából is származtak, valamint a kettő közötti interakciókból alakultak </a:t>
            </a:r>
            <a:r>
              <a:rPr lang="hu-HU" dirty="0" smtClean="0"/>
              <a:t>ki.</a:t>
            </a:r>
          </a:p>
          <a:p>
            <a:r>
              <a:rPr lang="hu-HU" dirty="0" smtClean="0"/>
              <a:t>A </a:t>
            </a:r>
            <a:r>
              <a:rPr lang="hu-HU" dirty="0"/>
              <a:t>stratégiainak </a:t>
            </a:r>
            <a:r>
              <a:rPr lang="hu-HU" dirty="0" smtClean="0"/>
              <a:t>tekintett </a:t>
            </a:r>
            <a:r>
              <a:rPr lang="hu-HU" dirty="0"/>
              <a:t>iparágakat időszakosan támogatták, míg a többi iparág a piaci verseny keretei közt működött, ezáltal az iparpolitika központi eleme volt a </a:t>
            </a:r>
            <a:r>
              <a:rPr lang="hu-HU" i="1" dirty="0"/>
              <a:t>szelektivitás </a:t>
            </a:r>
            <a:r>
              <a:rPr lang="hu-HU" dirty="0"/>
              <a:t>és a </a:t>
            </a:r>
            <a:r>
              <a:rPr lang="hu-HU" i="1" dirty="0"/>
              <a:t>diszkrecionális intézkedések</a:t>
            </a:r>
            <a:r>
              <a:rPr lang="hu-HU" dirty="0"/>
              <a:t>, </a:t>
            </a:r>
            <a:r>
              <a:rPr lang="hu-HU" i="1" dirty="0"/>
              <a:t>nyertesek kiválasztásának gyakorlata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189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sz="3600" dirty="0" smtClean="0"/>
              <a:t>4. </a:t>
            </a:r>
            <a:r>
              <a:rPr lang="hu-HU" sz="3600" i="1" dirty="0"/>
              <a:t>Nagy és diverzifikált üzleti csoportok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hu-HU" sz="2800" dirty="0" smtClean="0"/>
              <a:t>Ezek a </a:t>
            </a:r>
            <a:r>
              <a:rPr lang="hu-HU" sz="2800" dirty="0"/>
              <a:t>gazdasági növekedés legfőbb motorjai, az állami iparpolitika megvalósítói, hosszú történelmi hagyományokkal rendelkező családi </a:t>
            </a:r>
            <a:r>
              <a:rPr lang="hu-HU" sz="2800" dirty="0" smtClean="0"/>
              <a:t>vállalkozások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üzleti csoportok </a:t>
            </a:r>
            <a:r>
              <a:rPr lang="hu-HU" sz="2800" dirty="0" smtClean="0"/>
              <a:t>szerepe nemcsak </a:t>
            </a:r>
            <a:r>
              <a:rPr lang="hu-HU" sz="2800" i="1" dirty="0"/>
              <a:t>gazdasági</a:t>
            </a:r>
            <a:r>
              <a:rPr lang="hu-HU" sz="2800" dirty="0"/>
              <a:t>, hanem </a:t>
            </a:r>
            <a:r>
              <a:rPr lang="hu-HU" sz="2800" i="1" dirty="0"/>
              <a:t>társadalmi </a:t>
            </a:r>
            <a:r>
              <a:rPr lang="hu-HU" sz="2800" dirty="0"/>
              <a:t>szempontból is kiemelkedő, és ez az életfogytig tartó foglalkoztatáson túl kiterjedt olyan területekre is, mint oktatás, egészségügyi szolgáltatások</a:t>
            </a:r>
            <a:r>
              <a:rPr lang="hu-HU" sz="2800" dirty="0" smtClean="0"/>
              <a:t>, </a:t>
            </a:r>
            <a:r>
              <a:rPr lang="hu-HU" sz="2800" dirty="0"/>
              <a:t>de </a:t>
            </a:r>
            <a:r>
              <a:rPr lang="hu-HU" sz="2800" i="1" dirty="0"/>
              <a:t>politikai </a:t>
            </a:r>
            <a:r>
              <a:rPr lang="hu-HU" sz="2800" dirty="0"/>
              <a:t>szerepük </a:t>
            </a:r>
            <a:r>
              <a:rPr lang="hu-HU" sz="2800" dirty="0" smtClean="0"/>
              <a:t>is fontos, </a:t>
            </a:r>
            <a:r>
              <a:rPr lang="hu-HU" sz="2800" dirty="0"/>
              <a:t>a fejlesztő államoktól kapott politikai, gazdasági és nem utolsósorban pénzügyi támogatásért cserébe azok </a:t>
            </a:r>
            <a:r>
              <a:rPr lang="hu-HU" sz="2800" dirty="0" smtClean="0"/>
              <a:t>a rendszer </a:t>
            </a:r>
            <a:r>
              <a:rPr lang="hu-HU" sz="2800" dirty="0"/>
              <a:t>legitimitását, alulról jövő támogatását is jelentették.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694800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i="1" dirty="0" smtClean="0"/>
              <a:t>5. </a:t>
            </a:r>
            <a:r>
              <a:rPr lang="hu-HU" sz="3600" i="1" dirty="0" err="1" smtClean="0"/>
              <a:t>Meritokratikus</a:t>
            </a:r>
            <a:r>
              <a:rPr lang="hu-HU" sz="3600" i="1" dirty="0" smtClean="0"/>
              <a:t> </a:t>
            </a:r>
            <a:r>
              <a:rPr lang="hu-HU" sz="3600" i="1" dirty="0"/>
              <a:t>elven működő </a:t>
            </a:r>
            <a:r>
              <a:rPr lang="hu-HU" sz="3600" i="1" dirty="0" smtClean="0"/>
              <a:t>bürokrácia</a:t>
            </a:r>
            <a:r>
              <a:rPr lang="hu-HU" sz="3600" dirty="0" smtClean="0"/>
              <a:t>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H</a:t>
            </a:r>
            <a:r>
              <a:rPr lang="hu-HU" sz="2800" dirty="0" smtClean="0"/>
              <a:t>osszú </a:t>
            </a:r>
            <a:r>
              <a:rPr lang="hu-HU" sz="2800" dirty="0"/>
              <a:t>történelmi hagyományokkal </a:t>
            </a:r>
            <a:r>
              <a:rPr lang="hu-HU" sz="2800" dirty="0" smtClean="0"/>
              <a:t>bíró, </a:t>
            </a:r>
            <a:r>
              <a:rPr lang="hu-HU" sz="2800" dirty="0"/>
              <a:t>kompetens, elkülönített, de nem elszigetelt bürokrácia, amely kiemelkedően sikeres működése egyrészt  független, azaz szaktudáson, kompetencián alapult (versenyvizsgák rendszere, a közjó irányába elkötelezett technokraták), másrészt beágyazott, azaz  képes volt a magánszféra, a piac jelzéseit megérteni és hasznosítani, és az üzleti szférával kölcsönös információ-áramláson alapuló kapcsolati hálót kiépíteni (Johnson, 1982, Evans, 1995)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8432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6. </a:t>
            </a:r>
            <a:r>
              <a:rPr lang="hu-HU" sz="3600" i="1" dirty="0" smtClean="0"/>
              <a:t>Az agrárszektor </a:t>
            </a:r>
            <a:r>
              <a:rPr lang="hu-HU" sz="3600" i="1" dirty="0"/>
              <a:t>elsődleges szerepe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800" dirty="0"/>
              <a:t>A</a:t>
            </a:r>
            <a:r>
              <a:rPr lang="hu-HU" sz="2800" dirty="0" smtClean="0"/>
              <a:t> </a:t>
            </a:r>
            <a:r>
              <a:rPr lang="hu-HU" sz="2800" dirty="0"/>
              <a:t>földreform jelentősége: a mezőgazdasági termelés és termelékenység gyors növekedése alapot teremtett egyrészt  az erőltetett ipari fejlesztéshez (</a:t>
            </a:r>
            <a:r>
              <a:rPr lang="hu-HU" sz="2800" dirty="0" err="1"/>
              <a:t>Cumings</a:t>
            </a:r>
            <a:r>
              <a:rPr lang="hu-HU" sz="2800" dirty="0"/>
              <a:t>, 1984; </a:t>
            </a:r>
            <a:r>
              <a:rPr lang="hu-HU" sz="2800" dirty="0" err="1"/>
              <a:t>Wade</a:t>
            </a:r>
            <a:r>
              <a:rPr lang="hu-HU" sz="2800" dirty="0"/>
              <a:t>, 1990; Kohli, 1999</a:t>
            </a:r>
            <a:r>
              <a:rPr lang="hu-HU" sz="2800" dirty="0" smtClean="0"/>
              <a:t>)</a:t>
            </a:r>
          </a:p>
          <a:p>
            <a:r>
              <a:rPr lang="hu-HU" sz="2800" dirty="0"/>
              <a:t>M</a:t>
            </a:r>
            <a:r>
              <a:rPr lang="hu-HU" sz="2800" dirty="0" smtClean="0"/>
              <a:t>ásrészt </a:t>
            </a:r>
            <a:r>
              <a:rPr lang="hu-HU" sz="2800" dirty="0"/>
              <a:t>a vidéki és városi területek integrált, kiegyenlítettebb és irányított fejlődéséhez (megosztott növekedés</a:t>
            </a:r>
            <a:r>
              <a:rPr lang="hu-HU" sz="2800" dirty="0" smtClean="0"/>
              <a:t>).</a:t>
            </a:r>
          </a:p>
          <a:p>
            <a:r>
              <a:rPr lang="hu-HU" sz="2800" dirty="0" smtClean="0"/>
              <a:t>Továbbá </a:t>
            </a:r>
            <a:r>
              <a:rPr lang="hu-HU" sz="2800" dirty="0"/>
              <a:t>kiiktatta a nagy földtulajdonosokat a társadalmi-politikai színtérről (</a:t>
            </a:r>
            <a:r>
              <a:rPr lang="hu-HU" sz="2800" dirty="0" err="1"/>
              <a:t>Pempel</a:t>
            </a:r>
            <a:r>
              <a:rPr lang="hu-HU" sz="2800" dirty="0"/>
              <a:t>, 1999), és megteremtette a fejlesztő állam rendszerének társadalmi támogatottságát.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3443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i="1" dirty="0" smtClean="0"/>
              <a:t>7. Export-orientált </a:t>
            </a:r>
            <a:r>
              <a:rPr lang="hu-HU" sz="3600" i="1" dirty="0"/>
              <a:t>gazdaságfejlesztési stratégia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Á</a:t>
            </a:r>
            <a:r>
              <a:rPr lang="hu-HU" dirty="0" smtClean="0"/>
              <a:t>llami </a:t>
            </a:r>
            <a:r>
              <a:rPr lang="hu-HU" dirty="0"/>
              <a:t>irányítással, de Johnson (1982) szerint </a:t>
            </a:r>
            <a:r>
              <a:rPr lang="hu-HU" dirty="0" err="1" smtClean="0"/>
              <a:t>piackonform</a:t>
            </a:r>
            <a:r>
              <a:rPr lang="hu-HU" dirty="0" smtClean="0"/>
              <a:t> </a:t>
            </a:r>
            <a:r>
              <a:rPr lang="hu-HU" dirty="0"/>
              <a:t>eszközökkel, </a:t>
            </a:r>
            <a:r>
              <a:rPr lang="hu-HU" dirty="0" err="1"/>
              <a:t>Amsden</a:t>
            </a:r>
            <a:r>
              <a:rPr lang="hu-HU" dirty="0"/>
              <a:t> (1989) szerint a piac torzításával, </a:t>
            </a:r>
            <a:r>
              <a:rPr lang="hu-HU" dirty="0" err="1"/>
              <a:t>Wade</a:t>
            </a:r>
            <a:r>
              <a:rPr lang="hu-HU" dirty="0"/>
              <a:t> (1990) szerint annak irányításával, de összességében  inkább  </a:t>
            </a:r>
            <a:r>
              <a:rPr lang="hu-HU" dirty="0" smtClean="0"/>
              <a:t>piacbarát  </a:t>
            </a:r>
            <a:r>
              <a:rPr lang="hu-HU" dirty="0"/>
              <a:t>(egyesek  szerint  piac-bővítő)  </a:t>
            </a:r>
            <a:r>
              <a:rPr lang="hu-HU" dirty="0" smtClean="0"/>
              <a:t>módon</a:t>
            </a:r>
          </a:p>
          <a:p>
            <a:r>
              <a:rPr lang="hu-HU" dirty="0" err="1" smtClean="0"/>
              <a:t>Pempel</a:t>
            </a:r>
            <a:r>
              <a:rPr lang="hu-HU" dirty="0" smtClean="0"/>
              <a:t> </a:t>
            </a:r>
            <a:r>
              <a:rPr lang="hu-HU" dirty="0"/>
              <a:t>(1999:173</a:t>
            </a:r>
            <a:r>
              <a:rPr lang="hu-HU" dirty="0" smtClean="0"/>
              <a:t>): </a:t>
            </a:r>
            <a:r>
              <a:rPr lang="hu-HU" b="1" dirty="0"/>
              <a:t>E</a:t>
            </a:r>
            <a:r>
              <a:rPr lang="hu-HU" b="1" dirty="0" smtClean="0"/>
              <a:t>gyik </a:t>
            </a:r>
            <a:r>
              <a:rPr lang="hu-HU" b="1" dirty="0"/>
              <a:t>szemük mindig a világpiacra nézett.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676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elnevezést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hu-HU" dirty="0"/>
              <a:t>E</a:t>
            </a:r>
            <a:r>
              <a:rPr lang="hu-HU" dirty="0" smtClean="0"/>
              <a:t>lsőként </a:t>
            </a:r>
            <a:r>
              <a:rPr lang="hu-HU" dirty="0" err="1"/>
              <a:t>Chalmers</a:t>
            </a:r>
            <a:r>
              <a:rPr lang="hu-HU" dirty="0"/>
              <a:t> Johnson (1982) </a:t>
            </a:r>
            <a:r>
              <a:rPr lang="hu-HU" dirty="0" smtClean="0"/>
              <a:t>alkalmazta </a:t>
            </a:r>
            <a:r>
              <a:rPr lang="hu-HU" dirty="0"/>
              <a:t>Japánra az 1925-75 közötti gyors gazdasági növekedés vizsgálata </a:t>
            </a:r>
            <a:r>
              <a:rPr lang="hu-HU" dirty="0" smtClean="0"/>
              <a:t>során</a:t>
            </a:r>
          </a:p>
          <a:p>
            <a:r>
              <a:rPr lang="hu-HU" dirty="0" smtClean="0"/>
              <a:t>Azért, hogy megkülönböztesse </a:t>
            </a:r>
            <a:r>
              <a:rPr lang="hu-HU" dirty="0"/>
              <a:t>azt a szabályozásorientált piaci mechanizmusokon alapuló USA- típusú kapitalista </a:t>
            </a:r>
            <a:r>
              <a:rPr lang="hu-HU" dirty="0" smtClean="0"/>
              <a:t>modelltől</a:t>
            </a:r>
            <a:endParaRPr lang="hu-HU" dirty="0"/>
          </a:p>
          <a:p>
            <a:r>
              <a:rPr lang="hu-HU" dirty="0"/>
              <a:t>é</a:t>
            </a:r>
            <a:r>
              <a:rPr lang="hu-HU" dirty="0" smtClean="0"/>
              <a:t>s a </a:t>
            </a:r>
            <a:r>
              <a:rPr lang="hu-HU" dirty="0"/>
              <a:t>szocialista ideológián alapuló szovjet-típusú tervgazdaságoktól is</a:t>
            </a:r>
            <a:r>
              <a:rPr lang="hu-HU" dirty="0" smtClean="0"/>
              <a:t>.</a:t>
            </a:r>
          </a:p>
          <a:p>
            <a:r>
              <a:rPr lang="hu-HU" dirty="0"/>
              <a:t>Dél-Korea, Tajvan, Hong </a:t>
            </a:r>
            <a:r>
              <a:rPr lang="hu-HU" dirty="0" smtClean="0"/>
              <a:t>Kong, Szingapúr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2078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8. </a:t>
            </a:r>
            <a:r>
              <a:rPr lang="hu-HU" sz="3600" i="1" dirty="0"/>
              <a:t>Pénzügyi rendszer elnyomása</a:t>
            </a:r>
            <a:r>
              <a:rPr lang="hu-HU" sz="3600" dirty="0"/>
              <a:t>, a pénzügyek állami irányítása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A fejlődést eleinte, nagyobb részt </a:t>
            </a:r>
            <a:r>
              <a:rPr lang="hu-HU" i="1" dirty="0"/>
              <a:t>hazai megtakarításokból </a:t>
            </a:r>
            <a:r>
              <a:rPr lang="hu-HU" dirty="0"/>
              <a:t>finanszírozták: megtakarítások és beruházások </a:t>
            </a:r>
            <a:r>
              <a:rPr lang="hu-HU" i="1" dirty="0"/>
              <a:t>fiskális </a:t>
            </a:r>
            <a:r>
              <a:rPr lang="hu-HU" dirty="0"/>
              <a:t>és egyéb eszközökkel történő </a:t>
            </a:r>
            <a:r>
              <a:rPr lang="hu-HU" i="1" dirty="0"/>
              <a:t>ösztönzése</a:t>
            </a:r>
            <a:r>
              <a:rPr lang="hu-HU" dirty="0"/>
              <a:t>, utóbbiak terelése adott iparágak irányába.</a:t>
            </a:r>
            <a:endParaRPr lang="hu-HU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A megtakarítások ösztönzését szolgálta az </a:t>
            </a:r>
            <a:r>
              <a:rPr lang="hu-HU" i="1" dirty="0"/>
              <a:t>állam implicit és explicit garanciavállalása </a:t>
            </a:r>
            <a:r>
              <a:rPr lang="hu-HU" dirty="0"/>
              <a:t>a betétek értékállóságára, ami által az állam tartósan fenntartotta a megtakarítók bizalmát a pénzügyi szektor iránt.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1690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1"/>
            <a:r>
              <a:rPr lang="hu-HU" sz="2400" dirty="0"/>
              <a:t>Az </a:t>
            </a:r>
            <a:r>
              <a:rPr lang="hu-HU" sz="2400" i="1" dirty="0"/>
              <a:t>állami kisegítés politikája </a:t>
            </a:r>
            <a:r>
              <a:rPr lang="hu-HU" sz="2400" dirty="0"/>
              <a:t>a </a:t>
            </a:r>
            <a:r>
              <a:rPr lang="hu-HU" sz="2400" dirty="0" smtClean="0"/>
              <a:t>vállalatokra</a:t>
            </a:r>
            <a:r>
              <a:rPr lang="hu-HU" sz="2400" dirty="0"/>
              <a:t> </a:t>
            </a:r>
            <a:r>
              <a:rPr lang="hu-HU" sz="2400" dirty="0" smtClean="0"/>
              <a:t>(csődök elkerülése) és munkavállalóknak </a:t>
            </a:r>
            <a:r>
              <a:rPr lang="hu-HU" sz="2400" dirty="0"/>
              <a:t>az élethosszig tartó </a:t>
            </a:r>
            <a:r>
              <a:rPr lang="hu-HU" sz="2400" dirty="0" smtClean="0"/>
              <a:t>foglalkoztatást biztosította</a:t>
            </a:r>
            <a:r>
              <a:rPr lang="hu-HU" sz="2400" dirty="0"/>
              <a:t>.</a:t>
            </a:r>
          </a:p>
          <a:p>
            <a:pPr lvl="1"/>
            <a:r>
              <a:rPr lang="hu-HU" sz="2400" dirty="0"/>
              <a:t>A pénzintézetek biztonságos működésének szigorú szabályozása helyett a </a:t>
            </a:r>
            <a:r>
              <a:rPr lang="hu-HU" sz="2400" i="1" dirty="0"/>
              <a:t>belépők körének szabályozása </a:t>
            </a:r>
            <a:r>
              <a:rPr lang="hu-HU" sz="2400" dirty="0"/>
              <a:t>által érték el, a külföldi pénzintézetek 1980-as évek végéig ki voltak tiltva a legtöbb kelet- ázsiai országból.</a:t>
            </a:r>
          </a:p>
          <a:p>
            <a:pPr lvl="1"/>
            <a:r>
              <a:rPr lang="hu-HU" sz="2400" i="1" dirty="0"/>
              <a:t>Zárt és alárendelt </a:t>
            </a:r>
            <a:r>
              <a:rPr lang="hu-HU" sz="2400" i="1" dirty="0" smtClean="0"/>
              <a:t>tőkepiacok</a:t>
            </a:r>
            <a:r>
              <a:rPr lang="hu-HU" sz="2400" dirty="0" smtClean="0"/>
              <a:t>, a </a:t>
            </a:r>
            <a:r>
              <a:rPr lang="hu-HU" sz="2400" dirty="0"/>
              <a:t>kiemelkedően magas hazai megtakarítások, és a tőkeberuházások magas szintje lehetővé tette, hogy gazdasági teljesítményüket a külföldi tőkétől viszonylagosan függetlenül (Japán, és Korea), illetve annak hatásait erőteljesen megszűrve (</a:t>
            </a:r>
            <a:r>
              <a:rPr lang="hu-HU" sz="2400" dirty="0" smtClean="0"/>
              <a:t>Tajvan, </a:t>
            </a:r>
            <a:r>
              <a:rPr lang="hu-HU" sz="2400" dirty="0"/>
              <a:t>S</a:t>
            </a:r>
            <a:r>
              <a:rPr lang="hu-HU" sz="2400" dirty="0" smtClean="0"/>
              <a:t>zingapúr) </a:t>
            </a:r>
            <a:r>
              <a:rPr lang="hu-HU" sz="2400" dirty="0"/>
              <a:t>érjék el (</a:t>
            </a:r>
            <a:r>
              <a:rPr lang="hu-HU" sz="2400" dirty="0" err="1"/>
              <a:t>Pempel</a:t>
            </a:r>
            <a:r>
              <a:rPr lang="hu-HU" sz="2400" dirty="0"/>
              <a:t>, 1999).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651770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9. </a:t>
            </a:r>
            <a:r>
              <a:rPr lang="hu-HU" sz="3600" i="1" dirty="0"/>
              <a:t>Makrogazdasági stabilitás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smtClean="0"/>
              <a:t>Külső és belső egyensúlyok</a:t>
            </a:r>
          </a:p>
          <a:p>
            <a:pPr lvl="0"/>
            <a:r>
              <a:rPr lang="hu-HU" i="1" dirty="0" smtClean="0"/>
              <a:t>Az </a:t>
            </a:r>
            <a:r>
              <a:rPr lang="hu-HU" dirty="0" smtClean="0"/>
              <a:t>alapvető </a:t>
            </a:r>
            <a:r>
              <a:rPr lang="hu-HU" dirty="0"/>
              <a:t>makrogazdasági menedzsment szabályok </a:t>
            </a:r>
            <a:r>
              <a:rPr lang="hu-HU" dirty="0" smtClean="0"/>
              <a:t>betartása</a:t>
            </a:r>
          </a:p>
          <a:p>
            <a:pPr lvl="0"/>
            <a:r>
              <a:rPr lang="hu-HU" dirty="0"/>
              <a:t>S</a:t>
            </a:r>
            <a:r>
              <a:rPr lang="hu-HU" dirty="0" smtClean="0"/>
              <a:t>tabil </a:t>
            </a:r>
            <a:r>
              <a:rPr lang="hu-HU" dirty="0"/>
              <a:t>és kiszámítható üzleti környezet, alacsony infláció, </a:t>
            </a:r>
            <a:r>
              <a:rPr lang="hu-HU" dirty="0" err="1"/>
              <a:t>prudens</a:t>
            </a:r>
            <a:r>
              <a:rPr lang="hu-HU" dirty="0"/>
              <a:t> fiskális és monetáris politikák, stabil és versenyképes valutaárfolyam (World Bank, 1993).</a:t>
            </a:r>
          </a:p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9112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hu-HU" sz="3600" dirty="0" smtClean="0"/>
              <a:t>10. </a:t>
            </a:r>
            <a:r>
              <a:rPr lang="hu-HU" sz="3600" i="1" dirty="0"/>
              <a:t>Megosztott növekedés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lvl="0"/>
            <a:r>
              <a:rPr lang="hu-HU" sz="2800" dirty="0"/>
              <a:t>K</a:t>
            </a:r>
            <a:r>
              <a:rPr lang="hu-HU" sz="2800" dirty="0" smtClean="0"/>
              <a:t>edvező </a:t>
            </a:r>
            <a:r>
              <a:rPr lang="hu-HU" sz="2800" dirty="0"/>
              <a:t>kiinduló feltételek mellett (viszonylag homogén társadalmak, nemzeti közösségtudat és összetartozás, nacionalizmus</a:t>
            </a:r>
            <a:r>
              <a:rPr lang="hu-HU" sz="2800" dirty="0" smtClean="0"/>
              <a:t>)</a:t>
            </a:r>
          </a:p>
          <a:p>
            <a:pPr lvl="0"/>
            <a:r>
              <a:rPr lang="hu-HU" sz="2800" dirty="0"/>
              <a:t>A</a:t>
            </a:r>
            <a:r>
              <a:rPr lang="hu-HU" sz="2800" dirty="0" smtClean="0"/>
              <a:t> </a:t>
            </a:r>
            <a:r>
              <a:rPr lang="hu-HU" sz="2800" dirty="0"/>
              <a:t>jelentős gazdasági növekedés, a szegénység és jövedelemegyenlőtlenségek csökkenése és emberi előrehaladás mutatók javulása mellett következett </a:t>
            </a:r>
            <a:r>
              <a:rPr lang="hu-HU" sz="2800" dirty="0" smtClean="0"/>
              <a:t>be.</a:t>
            </a:r>
          </a:p>
          <a:p>
            <a:pPr lvl="0"/>
            <a:r>
              <a:rPr lang="hu-HU" sz="2800" dirty="0" smtClean="0"/>
              <a:t>Az </a:t>
            </a:r>
            <a:r>
              <a:rPr lang="hu-HU" sz="2800" dirty="0"/>
              <a:t>egyéni teljesítmény alapján meghatározott társadalmi mobilitás mellett az oktatási rendszer kiterjedtsége és fejlesztése is jelentősen hozzájárult a viszonylag egalitárius társadalom kialakulásához, fenntartásához.</a:t>
            </a:r>
          </a:p>
        </p:txBody>
      </p:sp>
    </p:spTree>
    <p:extLst>
      <p:ext uri="{BB962C8B-B14F-4D97-AF65-F5344CB8AC3E}">
        <p14:creationId xmlns:p14="http://schemas.microsoft.com/office/powerpoint/2010/main" val="2746600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38138"/>
          </a:xfrm>
        </p:spPr>
        <p:txBody>
          <a:bodyPr/>
          <a:lstStyle/>
          <a:p>
            <a:pPr algn="l"/>
            <a:r>
              <a:rPr lang="hu-HU" sz="3200" dirty="0"/>
              <a:t>A kormányzat–vállalat </a:t>
            </a:r>
            <a:r>
              <a:rPr lang="hu-HU" sz="3200" dirty="0" smtClean="0"/>
              <a:t>együttműködés: Dél- </a:t>
            </a:r>
            <a:r>
              <a:rPr lang="hu-HU" sz="3200" dirty="0"/>
              <a:t>Korea állt a legközelebb a japán </a:t>
            </a:r>
            <a:r>
              <a:rPr lang="hu-HU" sz="3200" dirty="0" smtClean="0"/>
              <a:t>mintához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824536"/>
          </a:xfrm>
        </p:spPr>
        <p:txBody>
          <a:bodyPr/>
          <a:lstStyle/>
          <a:p>
            <a:r>
              <a:rPr lang="hu-HU" sz="2800" dirty="0" smtClean="0"/>
              <a:t>1961-ben létrehozták </a:t>
            </a:r>
            <a:r>
              <a:rPr lang="hu-HU" sz="2800" dirty="0"/>
              <a:t>gazdaságtervezési </a:t>
            </a:r>
            <a:r>
              <a:rPr lang="hu-HU" sz="2800" dirty="0" smtClean="0"/>
              <a:t>tanácsot </a:t>
            </a:r>
            <a:r>
              <a:rPr lang="hu-HU" sz="2800" i="1" dirty="0"/>
              <a:t>(</a:t>
            </a:r>
            <a:r>
              <a:rPr lang="hu-HU" sz="2800" i="1" dirty="0" err="1"/>
              <a:t>Economic</a:t>
            </a:r>
            <a:r>
              <a:rPr lang="hu-HU" sz="2800" i="1" dirty="0"/>
              <a:t> </a:t>
            </a:r>
            <a:r>
              <a:rPr lang="hu-HU" sz="2800" i="1" dirty="0" err="1"/>
              <a:t>Planning</a:t>
            </a:r>
            <a:r>
              <a:rPr lang="hu-HU" sz="2800" i="1" dirty="0"/>
              <a:t> </a:t>
            </a:r>
            <a:r>
              <a:rPr lang="hu-HU" sz="2800" i="1" dirty="0" err="1"/>
              <a:t>Board</a:t>
            </a:r>
            <a:r>
              <a:rPr lang="hu-HU" sz="2800" i="1" dirty="0"/>
              <a:t>) </a:t>
            </a:r>
            <a:r>
              <a:rPr lang="hu-HU" sz="2800" dirty="0"/>
              <a:t>a japán </a:t>
            </a:r>
            <a:r>
              <a:rPr lang="hu-HU" sz="2800" dirty="0" err="1"/>
              <a:t>MITI-hez</a:t>
            </a:r>
            <a:r>
              <a:rPr lang="hu-HU" sz="2800" dirty="0"/>
              <a:t> hasonlóan központi szerepet töltött be az indikatív nemzetgazdasági tervek és az iparpolitika </a:t>
            </a:r>
            <a:r>
              <a:rPr lang="hu-HU" sz="2800" dirty="0" smtClean="0"/>
              <a:t>kidolgozásában.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kormányzat, a bürokrácia és a gazdasági vezetők szoros </a:t>
            </a:r>
            <a:r>
              <a:rPr lang="hu-HU" sz="2800" dirty="0" smtClean="0"/>
              <a:t>együttműködése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kormányzati és üzleti vezetők rendszeresen találkoztak. Az egyik legfontosabb találkozó (az 1980-as évek elejéig) az exportösztönző tanácskozás volt, amelyet maga a dél-koreai elnök vezetett.</a:t>
            </a:r>
          </a:p>
        </p:txBody>
      </p:sp>
    </p:spTree>
    <p:extLst>
      <p:ext uri="{BB962C8B-B14F-4D97-AF65-F5344CB8AC3E}">
        <p14:creationId xmlns:p14="http://schemas.microsoft.com/office/powerpoint/2010/main" val="4115317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csebolok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err="1"/>
              <a:t>chaebol</a:t>
            </a:r>
            <a:r>
              <a:rPr lang="hu-HU" dirty="0"/>
              <a:t>)</a:t>
            </a:r>
            <a:r>
              <a:rPr lang="hu-HU" dirty="0" smtClean="0"/>
              <a:t> szerepe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u-HU" sz="2800" dirty="0"/>
              <a:t>A legtöbb dél-koreai </a:t>
            </a:r>
            <a:r>
              <a:rPr lang="hu-HU" sz="2800" dirty="0" err="1"/>
              <a:t>csebol</a:t>
            </a:r>
            <a:r>
              <a:rPr lang="hu-HU" sz="2800" dirty="0"/>
              <a:t> (például Samsung, Daewoo, Hyundai, </a:t>
            </a:r>
            <a:r>
              <a:rPr lang="hu-HU" sz="2800" dirty="0" err="1"/>
              <a:t>Ssangyong</a:t>
            </a:r>
            <a:r>
              <a:rPr lang="hu-HU" sz="2800" dirty="0"/>
              <a:t>, </a:t>
            </a:r>
            <a:r>
              <a:rPr lang="hu-HU" sz="2800" dirty="0" err="1"/>
              <a:t>Lucky-Goldstar</a:t>
            </a:r>
            <a:r>
              <a:rPr lang="hu-HU" sz="2800" dirty="0"/>
              <a:t>, </a:t>
            </a:r>
            <a:r>
              <a:rPr lang="hu-HU" sz="2800" dirty="0" err="1"/>
              <a:t>Hanjin</a:t>
            </a:r>
            <a:r>
              <a:rPr lang="hu-HU" sz="2800" dirty="0"/>
              <a:t>) az első gazdasági sikereit a koreai háború utáni újjáépítésekben (vagyis az építőiparban) vagy az úgynevezett </a:t>
            </a:r>
            <a:r>
              <a:rPr lang="hu-HU" sz="2800" dirty="0" err="1"/>
              <a:t>sambaek</a:t>
            </a:r>
            <a:r>
              <a:rPr lang="hu-HU" sz="2800" dirty="0"/>
              <a:t> (három fehér) ágazatokban, a szövő- és textiliparban, a malomiparban és a cukoriparban érte el. </a:t>
            </a:r>
            <a:endParaRPr lang="hu-HU" sz="2800" dirty="0" smtClean="0"/>
          </a:p>
          <a:p>
            <a:r>
              <a:rPr lang="hu-HU" sz="2800" dirty="0" smtClean="0"/>
              <a:t>Az </a:t>
            </a:r>
            <a:r>
              <a:rPr lang="hu-HU" sz="2800" dirty="0"/>
              <a:t>1961-ben elindított exportorientált iparosítással a </a:t>
            </a:r>
            <a:r>
              <a:rPr lang="hu-HU" sz="2800" dirty="0" err="1"/>
              <a:t>csebolok</a:t>
            </a:r>
            <a:r>
              <a:rPr lang="hu-HU" sz="2800" dirty="0"/>
              <a:t> egyre több gazdasági ágazatban jelentek meg, ahogy a </a:t>
            </a:r>
            <a:r>
              <a:rPr lang="hu-HU" sz="2800" dirty="0" smtClean="0"/>
              <a:t>kormány </a:t>
            </a:r>
            <a:r>
              <a:rPr lang="hu-HU" sz="2800" dirty="0"/>
              <a:t>időről időre megváltoztatta a nemzetgazdasági tervek fejlesztési prioritásait.</a:t>
            </a:r>
          </a:p>
        </p:txBody>
      </p:sp>
    </p:spTree>
    <p:extLst>
      <p:ext uri="{BB962C8B-B14F-4D97-AF65-F5344CB8AC3E}">
        <p14:creationId xmlns:p14="http://schemas.microsoft.com/office/powerpoint/2010/main" val="565536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34082"/>
          </a:xfrm>
        </p:spPr>
        <p:txBody>
          <a:bodyPr/>
          <a:lstStyle/>
          <a:p>
            <a:r>
              <a:rPr lang="hu-HU" dirty="0"/>
              <a:t>A külföldi tőke szerepe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17443"/>
          </a:xfrm>
        </p:spPr>
        <p:txBody>
          <a:bodyPr/>
          <a:lstStyle/>
          <a:p>
            <a:r>
              <a:rPr lang="hu-HU" sz="2800" dirty="0"/>
              <a:t>Japán, Dél-Korea és Tajvan kormányai – a hazai technológiai fejlődést szem előtt tartva – megszűrték a közvetlen külföldi befektetéseket, és ellenőrizték a </a:t>
            </a:r>
            <a:r>
              <a:rPr lang="hu-HU" sz="2800" dirty="0" smtClean="0"/>
              <a:t>licencszerződéseket</a:t>
            </a:r>
            <a:r>
              <a:rPr lang="hu-HU" sz="2800" dirty="0"/>
              <a:t>. </a:t>
            </a:r>
            <a:endParaRPr lang="hu-HU" sz="2800" dirty="0" smtClean="0"/>
          </a:p>
          <a:p>
            <a:r>
              <a:rPr lang="hu-HU" sz="2800" dirty="0" smtClean="0"/>
              <a:t>Szingapúr </a:t>
            </a:r>
            <a:r>
              <a:rPr lang="hu-HU" sz="2800" dirty="0"/>
              <a:t>nyitott volt a külföldi közvetlen befektetések előtt, ugyanakkor a kormány itt is törekedett arra, hogy a befektetések révén az ország elsősorban fejlett technológiához </a:t>
            </a:r>
            <a:r>
              <a:rPr lang="hu-HU" sz="2800" dirty="0" smtClean="0"/>
              <a:t>jusson.</a:t>
            </a:r>
          </a:p>
          <a:p>
            <a:r>
              <a:rPr lang="hu-HU" sz="2800" dirty="0" smtClean="0"/>
              <a:t>Hongkong </a:t>
            </a:r>
            <a:r>
              <a:rPr lang="hu-HU" sz="2800" dirty="0"/>
              <a:t>teljesen </a:t>
            </a:r>
            <a:r>
              <a:rPr lang="hu-HU" sz="2800" i="1" dirty="0" err="1"/>
              <a:t>laissez-faire</a:t>
            </a:r>
            <a:r>
              <a:rPr lang="hu-HU" sz="2800" i="1" dirty="0"/>
              <a:t> </a:t>
            </a:r>
            <a:r>
              <a:rPr lang="hu-HU" sz="2800" dirty="0"/>
              <a:t>politikát alkalmazott a közvetlen külföldi befektetésekkel szemben (</a:t>
            </a:r>
            <a:r>
              <a:rPr lang="hu-HU" sz="2800" i="1" dirty="0"/>
              <a:t>UNCTAD, </a:t>
            </a:r>
            <a:r>
              <a:rPr lang="hu-HU" sz="2800" dirty="0"/>
              <a:t>1994, 60. o.). </a:t>
            </a:r>
          </a:p>
        </p:txBody>
      </p:sp>
    </p:spTree>
    <p:extLst>
      <p:ext uri="{BB962C8B-B14F-4D97-AF65-F5344CB8AC3E}">
        <p14:creationId xmlns:p14="http://schemas.microsoft.com/office/powerpoint/2010/main" val="3634178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dirty="0" smtClean="0"/>
              <a:t>A külföldi tőke szerepe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328592"/>
          </a:xfrm>
        </p:spPr>
        <p:txBody>
          <a:bodyPr/>
          <a:lstStyle/>
          <a:p>
            <a:r>
              <a:rPr lang="hu-HU" sz="2800" b="1" dirty="0"/>
              <a:t>Dél-Korea és Tajvan </a:t>
            </a:r>
            <a:r>
              <a:rPr lang="hu-HU" sz="2800" dirty="0"/>
              <a:t>jelentősen korlátozta a közvetlen külföldi </a:t>
            </a:r>
            <a:r>
              <a:rPr lang="hu-HU" sz="2800" dirty="0" smtClean="0"/>
              <a:t>befektetéseket.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közvetlen külföldi beruházások aránya a bruttó állótőke-beruházásokon </a:t>
            </a:r>
            <a:r>
              <a:rPr lang="hu-HU" sz="2800" dirty="0" smtClean="0"/>
              <a:t>belül </a:t>
            </a:r>
            <a:r>
              <a:rPr lang="hu-HU" sz="2800" dirty="0"/>
              <a:t>viszonylag alacsony volt: Dél-Korea esetében, 1971 és 1975 között 1,9, 1976 </a:t>
            </a:r>
            <a:r>
              <a:rPr lang="hu-HU" sz="2800" dirty="0" smtClean="0"/>
              <a:t>és 1980 </a:t>
            </a:r>
            <a:r>
              <a:rPr lang="hu-HU" sz="2800" dirty="0"/>
              <a:t>között 0,5, 1981 és 1985 0,4, 1986 és 1991 között 1,</a:t>
            </a:r>
            <a:r>
              <a:rPr lang="hu-HU" sz="2800" dirty="0" err="1"/>
              <a:t>1</a:t>
            </a:r>
            <a:r>
              <a:rPr lang="hu-HU" sz="2800" dirty="0"/>
              <a:t> </a:t>
            </a:r>
            <a:r>
              <a:rPr lang="hu-HU" sz="2800" dirty="0" smtClean="0"/>
              <a:t>százalék.</a:t>
            </a:r>
          </a:p>
          <a:p>
            <a:r>
              <a:rPr lang="hu-HU" sz="2800" dirty="0" smtClean="0"/>
              <a:t>Tajvan esetében</a:t>
            </a:r>
            <a:r>
              <a:rPr lang="hu-HU" sz="2800" dirty="0"/>
              <a:t>, ugyanezen időszakban 1,4, 1,2, 1,5 és 3,5 százalék (</a:t>
            </a:r>
            <a:r>
              <a:rPr lang="hu-HU" sz="2800" i="1" dirty="0"/>
              <a:t>UNCTAD, </a:t>
            </a:r>
            <a:r>
              <a:rPr lang="hu-HU" sz="2800" dirty="0"/>
              <a:t>1994, 61. o</a:t>
            </a:r>
            <a:r>
              <a:rPr lang="hu-HU" sz="2800" dirty="0" smtClean="0"/>
              <a:t>.).</a:t>
            </a:r>
          </a:p>
          <a:p>
            <a:r>
              <a:rPr lang="hu-HU" sz="2800" dirty="0" smtClean="0"/>
              <a:t>Ez mégis </a:t>
            </a:r>
            <a:r>
              <a:rPr lang="hu-HU" sz="2800" dirty="0"/>
              <a:t>fontos szerepet játszottak a </a:t>
            </a:r>
            <a:r>
              <a:rPr lang="hu-HU" sz="2800" dirty="0" smtClean="0"/>
              <a:t>technológiatranszferben. </a:t>
            </a:r>
            <a:r>
              <a:rPr lang="hu-HU" sz="2800" dirty="0"/>
              <a:t>A multinacionális vállalatok általában közös vállalatok formájában működhettek.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0752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490066"/>
          </a:xfrm>
        </p:spPr>
        <p:txBody>
          <a:bodyPr/>
          <a:lstStyle/>
          <a:p>
            <a:r>
              <a:rPr lang="hu-HU" dirty="0"/>
              <a:t>A külföldi tőke szerepe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606698"/>
            <a:ext cx="8435280" cy="5519465"/>
          </a:xfrm>
        </p:spPr>
        <p:txBody>
          <a:bodyPr/>
          <a:lstStyle/>
          <a:p>
            <a:r>
              <a:rPr lang="hu-HU" sz="2800" dirty="0"/>
              <a:t>Szingapúrban a multinacionális vállalatok határozták meg az ipari és technológiai </a:t>
            </a:r>
            <a:r>
              <a:rPr lang="hu-HU" sz="2800" dirty="0" smtClean="0"/>
              <a:t>fejlődést.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technológiatranszfer speciális formáját </a:t>
            </a:r>
            <a:r>
              <a:rPr lang="hu-HU" sz="2800" dirty="0" smtClean="0"/>
              <a:t>jelentette </a:t>
            </a:r>
            <a:r>
              <a:rPr lang="hu-HU" sz="2800" dirty="0"/>
              <a:t>a különböző termékek eredeti gyártóival </a:t>
            </a:r>
            <a:r>
              <a:rPr lang="hu-HU" sz="2800" i="1" dirty="0"/>
              <a:t>(</a:t>
            </a:r>
            <a:r>
              <a:rPr lang="hu-HU" sz="2800" i="1" dirty="0" err="1"/>
              <a:t>Original</a:t>
            </a:r>
            <a:r>
              <a:rPr lang="hu-HU" sz="2800" i="1" dirty="0"/>
              <a:t> </a:t>
            </a:r>
            <a:r>
              <a:rPr lang="hu-HU" sz="2800" i="1" dirty="0" err="1"/>
              <a:t>Equipment</a:t>
            </a:r>
            <a:r>
              <a:rPr lang="hu-HU" sz="2800" i="1" dirty="0"/>
              <a:t> </a:t>
            </a:r>
            <a:r>
              <a:rPr lang="hu-HU" sz="2800" i="1" dirty="0" err="1"/>
              <a:t>Manufacturer</a:t>
            </a:r>
            <a:r>
              <a:rPr lang="hu-HU" sz="2800" i="1" dirty="0"/>
              <a:t>, OEM) </a:t>
            </a:r>
            <a:r>
              <a:rPr lang="hu-HU" sz="2800" dirty="0"/>
              <a:t>való </a:t>
            </a:r>
            <a:r>
              <a:rPr lang="hu-HU" sz="2800" dirty="0" smtClean="0"/>
              <a:t>együttműködés</a:t>
            </a:r>
          </a:p>
          <a:p>
            <a:r>
              <a:rPr lang="hu-HU" sz="2800" dirty="0" smtClean="0"/>
              <a:t>Ezzel külön foglalkozunk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100351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Pénzügyi és költségvetési </a:t>
            </a:r>
            <a:r>
              <a:rPr lang="hu-HU" i="1" dirty="0" smtClean="0"/>
              <a:t>politika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Dél-Korea </a:t>
            </a:r>
            <a:r>
              <a:rPr lang="hu-HU" sz="2400" dirty="0"/>
              <a:t>beruházásokat ösztönző intézkedései hasonlók voltak </a:t>
            </a:r>
            <a:r>
              <a:rPr lang="hu-HU" sz="2400" dirty="0" smtClean="0"/>
              <a:t>Japánéhoz: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beruházások költségeit csökkentették a kamatlábak alacsony szinten </a:t>
            </a:r>
            <a:r>
              <a:rPr lang="hu-HU" sz="2400" dirty="0" smtClean="0"/>
              <a:t>tartásával.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kiválasztott iparágak előnyt élveztek a banki hitelek, állami befektetések és </a:t>
            </a:r>
            <a:r>
              <a:rPr lang="hu-HU" sz="2400" dirty="0" smtClean="0"/>
              <a:t>külföldi </a:t>
            </a:r>
            <a:r>
              <a:rPr lang="hu-HU" sz="2400" dirty="0"/>
              <a:t>valuták </a:t>
            </a:r>
            <a:r>
              <a:rPr lang="hu-HU" sz="2400" dirty="0" smtClean="0"/>
              <a:t>allokációjában.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banki hitelek allokációját könnyen meg lehetett </a:t>
            </a:r>
            <a:r>
              <a:rPr lang="hu-HU" sz="2400" dirty="0" smtClean="0"/>
              <a:t>ol</a:t>
            </a:r>
            <a:r>
              <a:rPr lang="hu-HU" sz="2400" dirty="0"/>
              <a:t>dani az állami tulajdonú bankrendszeren keresztül. 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elsőbbséget élvező iparágak különleges adózási </a:t>
            </a:r>
            <a:r>
              <a:rPr lang="hu-HU" sz="2400" dirty="0" smtClean="0"/>
              <a:t>elbánásban: adómentességben</a:t>
            </a:r>
            <a:r>
              <a:rPr lang="hu-HU" sz="2400" dirty="0"/>
              <a:t>, kedvezményes értékcsökkenési </a:t>
            </a:r>
            <a:r>
              <a:rPr lang="hu-HU" sz="2400" dirty="0" smtClean="0"/>
              <a:t>leírásban </a:t>
            </a:r>
            <a:r>
              <a:rPr lang="hu-HU" sz="2400" dirty="0"/>
              <a:t>részesültek (</a:t>
            </a:r>
            <a:r>
              <a:rPr lang="hu-HU" sz="2400" i="1" dirty="0"/>
              <a:t>UNCTAD, </a:t>
            </a:r>
            <a:r>
              <a:rPr lang="hu-HU" sz="2400" dirty="0"/>
              <a:t>1994, 64. o.).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3808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dirty="0" smtClean="0"/>
              <a:t>Fejlesztő állam, mint elmélet</a:t>
            </a:r>
          </a:p>
        </p:txBody>
      </p:sp>
      <p:sp>
        <p:nvSpPr>
          <p:cNvPr id="27651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4399136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400" dirty="0" smtClean="0"/>
              <a:t>A neoliberalizmussal </a:t>
            </a:r>
            <a:r>
              <a:rPr lang="hu-HU" altLang="hu-HU" sz="2400" dirty="0"/>
              <a:t>versengő elmélet (az irányított piac)</a:t>
            </a:r>
          </a:p>
          <a:p>
            <a:pPr eaLnBrk="1" hangingPunct="1"/>
            <a:r>
              <a:rPr lang="hu-HU" altLang="hu-HU" sz="2400" dirty="0"/>
              <a:t>Újonnan iparosodott országok (NIC) fejlődése</a:t>
            </a:r>
          </a:p>
          <a:p>
            <a:pPr eaLnBrk="1" hangingPunct="1"/>
            <a:r>
              <a:rPr lang="hu-HU" altLang="hu-HU" sz="2400" dirty="0"/>
              <a:t>Fejlesztő állam modellje: </a:t>
            </a:r>
            <a:r>
              <a:rPr lang="hu-HU" altLang="hu-HU" sz="2400" b="1" dirty="0"/>
              <a:t>Alice </a:t>
            </a:r>
            <a:r>
              <a:rPr lang="hu-HU" altLang="hu-HU" sz="2400" b="1" dirty="0" err="1"/>
              <a:t>Amsden</a:t>
            </a:r>
            <a:r>
              <a:rPr lang="hu-HU" altLang="hu-HU" sz="2400" dirty="0"/>
              <a:t>: </a:t>
            </a:r>
            <a:r>
              <a:rPr lang="hu-HU" altLang="hu-HU" sz="2400" i="1" dirty="0" err="1"/>
              <a:t>Asia’s</a:t>
            </a:r>
            <a:r>
              <a:rPr lang="hu-HU" altLang="hu-HU" sz="2400" i="1" dirty="0"/>
              <a:t> </a:t>
            </a:r>
            <a:r>
              <a:rPr lang="hu-HU" altLang="hu-HU" sz="2400" i="1" dirty="0" err="1"/>
              <a:t>Next</a:t>
            </a:r>
            <a:r>
              <a:rPr lang="hu-HU" altLang="hu-HU" sz="2400" i="1" dirty="0"/>
              <a:t> </a:t>
            </a:r>
            <a:r>
              <a:rPr lang="hu-HU" altLang="hu-HU" sz="2400" i="1" dirty="0" err="1"/>
              <a:t>Giant</a:t>
            </a:r>
            <a:r>
              <a:rPr lang="hu-HU" altLang="hu-HU" sz="2400" i="1" dirty="0"/>
              <a:t> (1989); </a:t>
            </a:r>
            <a:r>
              <a:rPr lang="hu-HU" altLang="hu-HU" sz="2400" b="1" dirty="0"/>
              <a:t>Robert </a:t>
            </a:r>
            <a:r>
              <a:rPr lang="hu-HU" altLang="hu-HU" sz="2400" b="1" dirty="0" err="1"/>
              <a:t>Wade</a:t>
            </a:r>
            <a:r>
              <a:rPr lang="hu-HU" altLang="hu-HU" sz="2400" dirty="0"/>
              <a:t>: </a:t>
            </a:r>
            <a:r>
              <a:rPr lang="hu-HU" altLang="hu-HU" sz="2400" i="1" dirty="0" err="1"/>
              <a:t>Governing</a:t>
            </a:r>
            <a:r>
              <a:rPr lang="hu-HU" altLang="hu-HU" sz="2400" i="1" dirty="0"/>
              <a:t> </a:t>
            </a:r>
            <a:r>
              <a:rPr lang="hu-HU" altLang="hu-HU" sz="2400" i="1" dirty="0" err="1"/>
              <a:t>the</a:t>
            </a:r>
            <a:r>
              <a:rPr lang="hu-HU" altLang="hu-HU" sz="2400" i="1" dirty="0"/>
              <a:t> Market (1990)</a:t>
            </a:r>
          </a:p>
          <a:p>
            <a:pPr eaLnBrk="1" hangingPunct="1"/>
            <a:r>
              <a:rPr lang="hu-HU" altLang="hu-HU" sz="2400" dirty="0"/>
              <a:t>„Beágyazott autonómia”: </a:t>
            </a:r>
            <a:r>
              <a:rPr lang="hu-HU" altLang="hu-HU" sz="2400" b="1" dirty="0"/>
              <a:t>Evans, Peter</a:t>
            </a:r>
            <a:r>
              <a:rPr lang="hu-HU" altLang="hu-HU" sz="2400" dirty="0"/>
              <a:t> (1995): </a:t>
            </a:r>
            <a:r>
              <a:rPr lang="hu-HU" altLang="hu-HU" sz="2400" i="1" dirty="0" err="1"/>
              <a:t>Embedded</a:t>
            </a:r>
            <a:r>
              <a:rPr lang="hu-HU" altLang="hu-HU" sz="2400" i="1" dirty="0"/>
              <a:t> </a:t>
            </a:r>
            <a:r>
              <a:rPr lang="hu-HU" altLang="hu-HU" sz="2400" i="1" dirty="0" err="1"/>
              <a:t>Autonomy</a:t>
            </a:r>
            <a:r>
              <a:rPr lang="hu-HU" altLang="hu-HU" sz="2400" i="1" dirty="0"/>
              <a:t>. </a:t>
            </a:r>
            <a:r>
              <a:rPr lang="hu-HU" altLang="hu-HU" sz="2400" i="1" dirty="0" err="1"/>
              <a:t>States</a:t>
            </a:r>
            <a:r>
              <a:rPr lang="hu-HU" altLang="hu-HU" sz="2400" i="1" dirty="0"/>
              <a:t> &amp; </a:t>
            </a:r>
            <a:r>
              <a:rPr lang="hu-HU" altLang="hu-HU" sz="2400" i="1" dirty="0" err="1"/>
              <a:t>Industrial</a:t>
            </a:r>
            <a:r>
              <a:rPr lang="hu-HU" altLang="hu-HU" sz="2400" i="1" dirty="0"/>
              <a:t> </a:t>
            </a:r>
            <a:r>
              <a:rPr lang="hu-HU" altLang="hu-HU" sz="2400" i="1" dirty="0" err="1"/>
              <a:t>Transformation</a:t>
            </a:r>
            <a:r>
              <a:rPr lang="hu-HU" altLang="hu-HU" sz="2400" dirty="0"/>
              <a:t>.</a:t>
            </a:r>
            <a:endParaRPr lang="hu-HU" altLang="hu-HU" sz="2400" i="1" dirty="0"/>
          </a:p>
          <a:p>
            <a:pPr eaLnBrk="1" hangingPunct="1"/>
            <a:r>
              <a:rPr lang="hu-HU" altLang="hu-HU" sz="2400" dirty="0"/>
              <a:t>Lényege: az állam a stratégiailag fontos iparágakba tereli a vállalkozásokat; alkalmazói hisznek benne, hogy az állam által kiválasztott és támogatott iparágak fogják felnövésük után a legnagyobb társadalmi megtérülést biztosítani; az állam irányítja a piaci folyamatokat </a:t>
            </a:r>
          </a:p>
        </p:txBody>
      </p:sp>
    </p:spTree>
    <p:extLst>
      <p:ext uri="{BB962C8B-B14F-4D97-AF65-F5344CB8AC3E}">
        <p14:creationId xmlns:p14="http://schemas.microsoft.com/office/powerpoint/2010/main" val="939836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Pénzügyi és költségvetési </a:t>
            </a:r>
            <a:r>
              <a:rPr lang="hu-HU" i="1" dirty="0" smtClean="0"/>
              <a:t>politika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001419"/>
          </a:xfrm>
        </p:spPr>
        <p:txBody>
          <a:bodyPr/>
          <a:lstStyle/>
          <a:p>
            <a:r>
              <a:rPr lang="hu-HU" sz="2800" dirty="0"/>
              <a:t>Tajvanon a beruházások növelésében a költségvetési ösztönzők </a:t>
            </a:r>
            <a:r>
              <a:rPr lang="hu-HU" sz="2800" dirty="0" smtClean="0"/>
              <a:t>voltak a meghatározók:</a:t>
            </a:r>
          </a:p>
          <a:p>
            <a:r>
              <a:rPr lang="hu-HU" sz="2800" dirty="0" smtClean="0"/>
              <a:t>adómentesség</a:t>
            </a:r>
            <a:r>
              <a:rPr lang="hu-HU" sz="2800" dirty="0"/>
              <a:t>, gyorsított értékcsökkenési leírás, beruházások adójóváírása, csökkentett társasági adó </a:t>
            </a:r>
            <a:r>
              <a:rPr lang="hu-HU" sz="2800" dirty="0" smtClean="0"/>
              <a:t>stb.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hitelek állam által </a:t>
            </a:r>
            <a:r>
              <a:rPr lang="hu-HU" sz="2800" dirty="0" smtClean="0"/>
              <a:t>irányított </a:t>
            </a:r>
            <a:r>
              <a:rPr lang="hu-HU" sz="2800" dirty="0"/>
              <a:t>allokálása Tajvanon nem játszott olyan fontos szerepet, mint Dél-Koreában vagy </a:t>
            </a:r>
            <a:r>
              <a:rPr lang="hu-HU" sz="2800" dirty="0" smtClean="0"/>
              <a:t>Japánban.</a:t>
            </a:r>
          </a:p>
          <a:p>
            <a:r>
              <a:rPr lang="hu-HU" sz="2800" dirty="0" smtClean="0"/>
              <a:t>Ez </a:t>
            </a:r>
            <a:r>
              <a:rPr lang="hu-HU" sz="2800" dirty="0"/>
              <a:t>leginkább azzal magyarázható, hogy </a:t>
            </a:r>
            <a:r>
              <a:rPr lang="hu-HU" sz="2800" b="1" dirty="0"/>
              <a:t>az állami szektor </a:t>
            </a:r>
            <a:r>
              <a:rPr lang="hu-HU" sz="2800" b="1" dirty="0" smtClean="0"/>
              <a:t>vállalatainak </a:t>
            </a:r>
            <a:r>
              <a:rPr lang="hu-HU" sz="2800" b="1" dirty="0"/>
              <a:t>beruházásai határozták meg az ipari fejlődést </a:t>
            </a:r>
            <a:r>
              <a:rPr lang="hu-HU" sz="2800" dirty="0"/>
              <a:t>(</a:t>
            </a:r>
            <a:r>
              <a:rPr lang="hu-HU" sz="2800" i="1" dirty="0"/>
              <a:t>UNCTAD, </a:t>
            </a:r>
            <a:r>
              <a:rPr lang="hu-HU" sz="2800" dirty="0"/>
              <a:t>1994, 64. o.). </a:t>
            </a:r>
          </a:p>
        </p:txBody>
      </p:sp>
    </p:spTree>
    <p:extLst>
      <p:ext uri="{BB962C8B-B14F-4D97-AF65-F5344CB8AC3E}">
        <p14:creationId xmlns:p14="http://schemas.microsoft.com/office/powerpoint/2010/main" val="40837058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543865" y="821336"/>
          <a:ext cx="8014237" cy="51845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280829"/>
                <a:gridCol w="1279698"/>
                <a:gridCol w="1090742"/>
                <a:gridCol w="1090742"/>
                <a:gridCol w="1090742"/>
                <a:gridCol w="1090742"/>
                <a:gridCol w="1090742"/>
              </a:tblGrid>
              <a:tr h="482907">
                <a:tc>
                  <a:txBody>
                    <a:bodyPr/>
                    <a:lstStyle/>
                    <a:p>
                      <a:pPr marL="3238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Ország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653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1960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653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1970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653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1975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780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1980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780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1985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780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1990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467219">
                <a:tc>
                  <a:txBody>
                    <a:bodyPr/>
                    <a:lstStyle/>
                    <a:p>
                      <a:pPr marL="3238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Japán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34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16,5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34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25,8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34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558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558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558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21,1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692509">
                <a:tc>
                  <a:txBody>
                    <a:bodyPr/>
                    <a:lstStyle/>
                    <a:p>
                      <a:pPr marL="3238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Dél-Korea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163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14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34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34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25,3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558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26,1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558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29,2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558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28,8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692509">
                <a:tc>
                  <a:txBody>
                    <a:bodyPr/>
                    <a:lstStyle/>
                    <a:p>
                      <a:pPr marL="317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Szingapúr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163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34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30,3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34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33,5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34,4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482907">
                <a:tc>
                  <a:txBody>
                    <a:bodyPr/>
                    <a:lstStyle/>
                    <a:p>
                      <a:pPr marL="317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Tajvan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29,2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30,9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37,6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33,3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692509">
                <a:tc>
                  <a:txBody>
                    <a:bodyPr/>
                    <a:lstStyle/>
                    <a:p>
                      <a:pPr marL="317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Hongkong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099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27,4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21,9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17,6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692509">
                <a:tc>
                  <a:txBody>
                    <a:bodyPr/>
                    <a:lstStyle/>
                    <a:p>
                      <a:pPr marL="317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Indonézia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11,6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16,4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482907">
                <a:tc>
                  <a:txBody>
                    <a:bodyPr/>
                    <a:lstStyle/>
                    <a:p>
                      <a:pPr marL="317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Malajzia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12,7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17,5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876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24,2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498598">
                <a:tc>
                  <a:txBody>
                    <a:bodyPr/>
                    <a:lstStyle/>
                    <a:p>
                      <a:pPr marL="317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Thaiföld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0995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16,2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09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18,1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24,2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21,9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0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27,2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899592" y="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/>
              <a:t>A feldolgozóipar a GDP százalékában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975913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8376" y="116632"/>
            <a:ext cx="8147248" cy="562074"/>
          </a:xfrm>
        </p:spPr>
        <p:txBody>
          <a:bodyPr/>
          <a:lstStyle/>
          <a:p>
            <a:r>
              <a:rPr lang="hu-HU" dirty="0" smtClean="0"/>
              <a:t>Kereskedelempolitika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188424" cy="4680520"/>
          </a:xfrm>
        </p:spPr>
        <p:txBody>
          <a:bodyPr/>
          <a:lstStyle/>
          <a:p>
            <a:r>
              <a:rPr lang="hu-HU" sz="2800" b="1" dirty="0"/>
              <a:t>Korea és Tajvan vámvédelme szelektív volt</a:t>
            </a:r>
            <a:r>
              <a:rPr lang="hu-HU" sz="2800" dirty="0"/>
              <a:t>, valamint az exporttermékek </a:t>
            </a:r>
            <a:r>
              <a:rPr lang="hu-HU" sz="2800" dirty="0" smtClean="0"/>
              <a:t>gyártásához </a:t>
            </a:r>
            <a:r>
              <a:rPr lang="hu-HU" sz="2800" dirty="0"/>
              <a:t>szükséges importált inputok vámkedvezményt élveztek. </a:t>
            </a:r>
            <a:endParaRPr lang="hu-HU" sz="2800" dirty="0" smtClean="0"/>
          </a:p>
          <a:p>
            <a:r>
              <a:rPr lang="hu-HU" sz="2800" dirty="0" smtClean="0"/>
              <a:t>A vámvédelem </a:t>
            </a:r>
            <a:r>
              <a:rPr lang="hu-HU" sz="2800" dirty="0"/>
              <a:t>mellett számos exportösztönzőt is magában </a:t>
            </a:r>
            <a:r>
              <a:rPr lang="hu-HU" sz="2800" dirty="0" smtClean="0"/>
              <a:t>foglalt:</a:t>
            </a:r>
          </a:p>
          <a:p>
            <a:r>
              <a:rPr lang="hu-HU" sz="2800" dirty="0" smtClean="0"/>
              <a:t>exportbevételek </a:t>
            </a:r>
            <a:r>
              <a:rPr lang="hu-HU" sz="2800" dirty="0"/>
              <a:t>adómentessége, rövid távú exporthitelek stb. </a:t>
            </a:r>
            <a:endParaRPr lang="hu-HU" sz="2800" dirty="0" smtClean="0"/>
          </a:p>
          <a:p>
            <a:r>
              <a:rPr lang="hu-HU" sz="2800" dirty="0" smtClean="0"/>
              <a:t>Mindkét </a:t>
            </a:r>
            <a:r>
              <a:rPr lang="hu-HU" sz="2800" dirty="0"/>
              <a:t>ország exportra termelő övezeteket is kialakított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Később liberalizáció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859184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395536" y="692696"/>
          <a:ext cx="8424936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19110"/>
                <a:gridCol w="990819"/>
                <a:gridCol w="654202"/>
                <a:gridCol w="787422"/>
                <a:gridCol w="775527"/>
                <a:gridCol w="775527"/>
                <a:gridCol w="775527"/>
                <a:gridCol w="775527"/>
                <a:gridCol w="775527"/>
                <a:gridCol w="795748"/>
              </a:tblGrid>
              <a:tr h="262902">
                <a:tc>
                  <a:txBody>
                    <a:bodyPr/>
                    <a:lstStyle/>
                    <a:p>
                      <a:pPr marL="3302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Ország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3746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1990–1999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25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90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7493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7493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7493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7493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302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735" marR="3746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 marR="13589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302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Euróövezet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75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n. a.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 marR="13589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0,7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302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Japán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735" marR="3746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0,4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 marR="13589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0,1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302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Dél-Korea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735" marR="3746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 marR="13652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03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238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Hongkong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746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0,6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 marR="13652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03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238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Szingapúr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746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23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–1,0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 marR="13652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03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238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Tajvan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marR="3746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–1,3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 marR="13716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03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238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Indonézia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marR="3746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 marR="13716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98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98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98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5,7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98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238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Kambodzsa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12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n. a.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 marR="13716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98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9525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9525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9525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238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Laosz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marR="3746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 marR="13716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98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98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98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398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175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Malajzia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marR="3746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0,5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 marR="13716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461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461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461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164314">
                <a:tc>
                  <a:txBody>
                    <a:bodyPr/>
                    <a:lstStyle/>
                    <a:p>
                      <a:pPr marL="3175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Mianmar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marR="3746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11,3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 marR="9525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 marR="9525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 marR="9525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 marR="9525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12,0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175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Thaiföld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marR="3746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795" marR="13716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525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525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525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525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175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Vietnam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marR="3746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34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795" marR="13716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525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525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525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 marR="9525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17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Kína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marR="3746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34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 marR="13716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952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952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952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11,3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952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12,7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14,2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262902">
                <a:tc>
                  <a:txBody>
                    <a:bodyPr/>
                    <a:lstStyle/>
                    <a:p>
                      <a:pPr marL="317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Világ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 marR="3746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34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 marR="13716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5,6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11663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A reál-GDP </a:t>
            </a:r>
            <a:r>
              <a:rPr lang="hu-HU" sz="2400" b="1" dirty="0" smtClean="0"/>
              <a:t>növekedése a későbbi években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82186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46138" y="836712"/>
          <a:ext cx="8646341" cy="50405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48366"/>
                <a:gridCol w="830088"/>
                <a:gridCol w="726326"/>
                <a:gridCol w="726326"/>
                <a:gridCol w="726326"/>
                <a:gridCol w="726326"/>
                <a:gridCol w="726326"/>
                <a:gridCol w="725108"/>
                <a:gridCol w="684823"/>
                <a:gridCol w="726326"/>
              </a:tblGrid>
              <a:tr h="345854">
                <a:tc>
                  <a:txBody>
                    <a:bodyPr/>
                    <a:lstStyle/>
                    <a:p>
                      <a:pPr marL="3365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Országok/régiók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144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1985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1990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1995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984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969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2010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2011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45854">
                <a:tc>
                  <a:txBody>
                    <a:bodyPr/>
                    <a:lstStyle/>
                    <a:p>
                      <a:pPr marL="3365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Egyesült Államok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55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11,1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11,3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11,3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12,1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9588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25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45854">
                <a:tc>
                  <a:txBody>
                    <a:bodyPr/>
                    <a:lstStyle/>
                    <a:p>
                      <a:pPr marL="3365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Európai Unió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29,2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36,2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40,4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35,8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38,3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36,6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" marR="9842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36,6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33,8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33,3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45854">
                <a:tc>
                  <a:txBody>
                    <a:bodyPr/>
                    <a:lstStyle/>
                    <a:p>
                      <a:pPr marL="3365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Kelet-Ázsia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18,7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25,6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26,1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26,5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26,4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" marR="9842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27,8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29,7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28,9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691708">
                <a:tc>
                  <a:txBody>
                    <a:bodyPr/>
                    <a:lstStyle/>
                    <a:p>
                      <a:pPr marL="3365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Kelet-Ázsia (Japán nélkül)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 marR="14033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12,1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17,0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18,7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" marR="9842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23,1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24,7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24,3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8955">
                <a:tc>
                  <a:txBody>
                    <a:bodyPr/>
                    <a:lstStyle/>
                    <a:p>
                      <a:pPr marL="3302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Japán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 marR="14097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9652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691708">
                <a:tc>
                  <a:txBody>
                    <a:bodyPr/>
                    <a:lstStyle/>
                    <a:p>
                      <a:pPr marL="3302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Újonnan iparosodottak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 marR="14097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9715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8955">
                <a:tc>
                  <a:txBody>
                    <a:bodyPr/>
                    <a:lstStyle/>
                    <a:p>
                      <a:pPr marL="3302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Dél-Korea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 marR="14097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9715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8955">
                <a:tc>
                  <a:txBody>
                    <a:bodyPr/>
                    <a:lstStyle/>
                    <a:p>
                      <a:pPr marL="3302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Hongkong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 marR="14160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9779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8955">
                <a:tc>
                  <a:txBody>
                    <a:bodyPr/>
                    <a:lstStyle/>
                    <a:p>
                      <a:pPr marL="3302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Szingapúr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 marR="14160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9779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8955">
                <a:tc>
                  <a:txBody>
                    <a:bodyPr/>
                    <a:lstStyle/>
                    <a:p>
                      <a:pPr marL="3238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Tajvan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130" marR="14160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9779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1445" algn="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78955">
                <a:tc>
                  <a:txBody>
                    <a:bodyPr/>
                    <a:lstStyle/>
                    <a:p>
                      <a:pPr marL="3175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Kína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9225" marR="14224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9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9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9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9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9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 marR="98425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715" algn="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10,4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213913" y="188640"/>
            <a:ext cx="753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Világexportból való százalékos </a:t>
            </a:r>
            <a:r>
              <a:rPr lang="hu-HU" sz="2400" b="1" dirty="0"/>
              <a:t>részesedés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752372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323529" y="764704"/>
          <a:ext cx="8568952" cy="52565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95548"/>
                <a:gridCol w="828389"/>
                <a:gridCol w="726059"/>
                <a:gridCol w="724840"/>
                <a:gridCol w="726059"/>
                <a:gridCol w="724840"/>
                <a:gridCol w="724840"/>
                <a:gridCol w="724840"/>
                <a:gridCol w="724840"/>
                <a:gridCol w="768697"/>
              </a:tblGrid>
              <a:tr h="366729">
                <a:tc>
                  <a:txBody>
                    <a:bodyPr/>
                    <a:lstStyle/>
                    <a:p>
                      <a:pPr marL="190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Országok/régiók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1985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1990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1995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2009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2010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2011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66729">
                <a:tc>
                  <a:txBody>
                    <a:bodyPr/>
                    <a:lstStyle/>
                    <a:p>
                      <a:pPr marL="190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Egyesült Államok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827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17,3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14,4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14,7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18,9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16,1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13,2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12,6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16,8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12,3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66729">
                <a:tc>
                  <a:txBody>
                    <a:bodyPr/>
                    <a:lstStyle/>
                    <a:p>
                      <a:pPr marL="190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Európai Unió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827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28,5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36,6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38,3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37,7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37,6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36,8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34,3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33,6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66729">
                <a:tc>
                  <a:txBody>
                    <a:bodyPr/>
                    <a:lstStyle/>
                    <a:p>
                      <a:pPr marL="190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Kelet-Ázsia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15,7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18,3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23,9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23,3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23,7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24,6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26,9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27,4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733458">
                <a:tc>
                  <a:txBody>
                    <a:bodyPr/>
                    <a:lstStyle/>
                    <a:p>
                      <a:pPr marL="190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Kelet-Ázsia (Japán nélkül)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09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11,8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17,5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16,8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18,6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19,1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22,8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66729">
                <a:tc>
                  <a:txBody>
                    <a:bodyPr/>
                    <a:lstStyle/>
                    <a:p>
                      <a:pPr marL="127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Japán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145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733458">
                <a:tc>
                  <a:txBody>
                    <a:bodyPr/>
                    <a:lstStyle/>
                    <a:p>
                      <a:pPr marL="127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Újonnan iparosodottak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145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5,27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8,7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937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66729">
                <a:tc>
                  <a:txBody>
                    <a:bodyPr/>
                    <a:lstStyle/>
                    <a:p>
                      <a:pPr marL="127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Dél-Korea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145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66729">
                <a:tc>
                  <a:txBody>
                    <a:bodyPr/>
                    <a:lstStyle/>
                    <a:p>
                      <a:pPr marL="127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Hongkong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145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3,2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66729">
                <a:tc>
                  <a:txBody>
                    <a:bodyPr/>
                    <a:lstStyle/>
                    <a:p>
                      <a:pPr marL="127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Szingapúr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145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1,3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1,9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2,0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366729">
                <a:tc>
                  <a:txBody>
                    <a:bodyPr/>
                    <a:lstStyle/>
                    <a:p>
                      <a:pPr marL="63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Tajvan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82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0,99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1,98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1,7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1,6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  <a:tr h="489107">
                <a:tc>
                  <a:txBody>
                    <a:bodyPr/>
                    <a:lstStyle/>
                    <a:p>
                      <a:pPr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Kína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21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2,5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21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3,4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7,9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9,1</a:t>
                      </a:r>
                      <a:endParaRPr lang="hu-HU" sz="200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240" marR="12065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9,5</a:t>
                      </a:r>
                      <a:endParaRPr lang="hu-HU" sz="2000" dirty="0">
                        <a:effectLst/>
                        <a:latin typeface="Myriad Pro Cond" panose="020B0506030403020204" pitchFamily="34" charset="0"/>
                        <a:ea typeface="Myriad Pro Cond" panose="020B0506030403020204" pitchFamily="34" charset="0"/>
                        <a:cs typeface="Myriad Pro Cond" panose="020B0506030403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213913" y="188640"/>
            <a:ext cx="753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Világimportból való százalékos </a:t>
            </a:r>
            <a:r>
              <a:rPr lang="hu-HU" sz="2400" b="1" dirty="0"/>
              <a:t>részesedés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35577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dirty="0" smtClean="0"/>
              <a:t>Fejlesztő állam a viták kereszttüzében</a:t>
            </a:r>
            <a:br>
              <a:rPr lang="hu-HU" dirty="0" smtClean="0"/>
            </a:br>
            <a:endParaRPr lang="hu-HU" dirty="0" smtClean="0"/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145435"/>
          </a:xfrm>
        </p:spPr>
        <p:txBody>
          <a:bodyPr/>
          <a:lstStyle/>
          <a:p>
            <a:pPr eaLnBrk="1" hangingPunct="1"/>
            <a:r>
              <a:rPr lang="hu-HU" altLang="hu-HU" sz="2400" dirty="0"/>
              <a:t>Japán elfogadta a fejlesztő államot!</a:t>
            </a:r>
          </a:p>
          <a:p>
            <a:pPr eaLnBrk="1" hangingPunct="1"/>
            <a:r>
              <a:rPr lang="hu-HU" altLang="hu-HU" sz="2400" dirty="0"/>
              <a:t>Neoklasszikus közgazdászok nem hisznek a fejlesztő állam koncepcióban</a:t>
            </a:r>
          </a:p>
          <a:p>
            <a:pPr eaLnBrk="1" hangingPunct="1"/>
            <a:r>
              <a:rPr lang="hu-HU" altLang="hu-HU" sz="2400" dirty="0"/>
              <a:t>Japán kérésére empirikus kutatás</a:t>
            </a:r>
          </a:p>
          <a:p>
            <a:pPr eaLnBrk="1" hangingPunct="1"/>
            <a:r>
              <a:rPr lang="hu-HU" altLang="hu-HU" sz="2400" dirty="0"/>
              <a:t>Világbank World </a:t>
            </a:r>
            <a:r>
              <a:rPr lang="hu-HU" altLang="hu-HU" sz="2400" dirty="0" err="1"/>
              <a:t>Development</a:t>
            </a:r>
            <a:r>
              <a:rPr lang="hu-HU" altLang="hu-HU" sz="2400" dirty="0"/>
              <a:t> </a:t>
            </a:r>
            <a:r>
              <a:rPr lang="hu-HU" altLang="hu-HU" sz="2400" dirty="0" err="1"/>
              <a:t>Reportja</a:t>
            </a:r>
            <a:r>
              <a:rPr lang="hu-HU" altLang="hu-HU" sz="2400" dirty="0"/>
              <a:t> 1991-ben: </a:t>
            </a:r>
            <a:r>
              <a:rPr lang="hu-HU" altLang="hu-HU" sz="2400" dirty="0" smtClean="0"/>
              <a:t>alapvetően elutasítja </a:t>
            </a:r>
            <a:r>
              <a:rPr lang="hu-HU" altLang="hu-HU" sz="2400" dirty="0"/>
              <a:t>a fejlesztő állam koncepcióját</a:t>
            </a:r>
          </a:p>
          <a:p>
            <a:pPr eaLnBrk="1" hangingPunct="1"/>
            <a:r>
              <a:rPr lang="hu-HU" altLang="hu-HU" sz="2400" dirty="0"/>
              <a:t>Főbb következtetések: </a:t>
            </a:r>
            <a:r>
              <a:rPr lang="hu-HU" altLang="hu-HU" sz="2400" dirty="0" err="1"/>
              <a:t>makrostabilitás</a:t>
            </a:r>
            <a:r>
              <a:rPr lang="hu-HU" altLang="hu-HU" sz="2400" dirty="0"/>
              <a:t>, képzett munkaerő, </a:t>
            </a:r>
            <a:r>
              <a:rPr lang="hu-HU" altLang="hu-HU" sz="2400" dirty="0" err="1"/>
              <a:t>exportvezérelt</a:t>
            </a:r>
            <a:r>
              <a:rPr lang="hu-HU" altLang="hu-HU" sz="2400" dirty="0"/>
              <a:t> növekedési stratégia, magas megtakarítási ráta)</a:t>
            </a:r>
          </a:p>
          <a:p>
            <a:pPr eaLnBrk="1" hangingPunct="1"/>
            <a:r>
              <a:rPr lang="hu-HU" altLang="hu-HU" sz="2400" b="1" dirty="0"/>
              <a:t>A piaci erők maguk is előidézték volna a </a:t>
            </a:r>
            <a:r>
              <a:rPr lang="hu-HU" altLang="hu-HU" sz="2400" b="1" dirty="0" smtClean="0"/>
              <a:t>szerkezetváltást</a:t>
            </a:r>
            <a:endParaRPr lang="hu-HU" alt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4891005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1733" y="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dirty="0" smtClean="0"/>
              <a:t>A WDR kritikája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Ideológiai alapú a jelentés: </a:t>
            </a:r>
            <a:r>
              <a:rPr lang="hu-HU" altLang="hu-HU" sz="2400" dirty="0" smtClean="0"/>
              <a:t>= A </a:t>
            </a:r>
            <a:r>
              <a:rPr lang="hu-HU" altLang="hu-HU" sz="2400" dirty="0"/>
              <a:t>Nyugat megnyugtatása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hu-HU" sz="2400" dirty="0"/>
              <a:t>Nem veszi figyelembe, hogy a fentiekhez</a:t>
            </a:r>
            <a:r>
              <a:rPr lang="hu-HU" altLang="hu-HU" sz="2400" dirty="0"/>
              <a:t> nagymértékű állami beavatkozás volt szükséges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Nem veszi figyelembe a beágyazottság kérdését: </a:t>
            </a:r>
            <a:r>
              <a:rPr lang="hu-HU" altLang="hu-HU" sz="2400" b="1" dirty="0"/>
              <a:t>intézmények kormányzati intézkedések, a magas megtakarítási ráta nem magától keletkezett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Nem veszi figyelembe a piaci tökéletlenségeket: információáramlás, növekvő hozadék, önmegerősítő folyamatok, történelmi </a:t>
            </a:r>
            <a:r>
              <a:rPr lang="hu-HU" altLang="hu-HU" sz="2400" dirty="0" smtClean="0"/>
              <a:t>változók</a:t>
            </a:r>
            <a:endParaRPr lang="hu-HU" altLang="hu-HU" sz="2400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A jelentés szerint a piacok már eleve léteztek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b="1" dirty="0"/>
              <a:t>A hatékony állam nélkül maguk az alaptényezők sem léteznének</a:t>
            </a:r>
          </a:p>
        </p:txBody>
      </p:sp>
    </p:spTree>
    <p:extLst>
      <p:ext uri="{BB962C8B-B14F-4D97-AF65-F5344CB8AC3E}">
        <p14:creationId xmlns:p14="http://schemas.microsoft.com/office/powerpoint/2010/main" val="12478976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100" b="1"/>
              <a:t>Walden bello: A poszt-Washington disszenzus - avagy a neoliberális globalizáció problémái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 dirty="0"/>
              <a:t>„Amikor tavaly két tanulmány részletezte, hogy a Világbank kutatói egységei hogyan manipulálták rendszeresen az adatokat, hogy kimutassák, hogy a neoliberális piaci reformok elősegítik a növekedést és csökkentik a szegénységet a fejlődő országokban, fejlesztési közgazdász körökben nem lepődtek meg. Ők már látták a kiábrándító eredményeket egy tanulmányból, amelyet Robin </a:t>
            </a:r>
            <a:r>
              <a:rPr lang="hu-HU" altLang="hu-HU" sz="2400" dirty="0" err="1"/>
              <a:t>Broad</a:t>
            </a:r>
            <a:r>
              <a:rPr lang="hu-HU" altLang="hu-HU" sz="2400" dirty="0"/>
              <a:t> amerikai egyetemi tanár készített, egy jelentésből, amelyet </a:t>
            </a:r>
            <a:r>
              <a:rPr lang="hu-HU" altLang="hu-HU" sz="2400" dirty="0" err="1"/>
              <a:t>Angus</a:t>
            </a:r>
            <a:r>
              <a:rPr lang="hu-HU" altLang="hu-HU" sz="2400" dirty="0"/>
              <a:t> </a:t>
            </a:r>
            <a:r>
              <a:rPr lang="hu-HU" altLang="hu-HU" sz="2400" dirty="0" err="1"/>
              <a:t>Deaton</a:t>
            </a:r>
            <a:r>
              <a:rPr lang="hu-HU" altLang="hu-HU" sz="2400" dirty="0"/>
              <a:t> princetoni professzor és a Nemzetközi Valutaalap korábbi vezető közgazdásza, Ken </a:t>
            </a:r>
            <a:r>
              <a:rPr lang="hu-HU" altLang="hu-HU" sz="2400" dirty="0" err="1"/>
              <a:t>Rogoff</a:t>
            </a:r>
            <a:r>
              <a:rPr lang="hu-HU" altLang="hu-HU" sz="2400" dirty="0"/>
              <a:t> közölt, mint az úgynevezett Washington Konszenzus összeomlásának utolsó epizódját.” </a:t>
            </a:r>
          </a:p>
        </p:txBody>
      </p:sp>
    </p:spTree>
    <p:extLst>
      <p:ext uri="{BB962C8B-B14F-4D97-AF65-F5344CB8AC3E}">
        <p14:creationId xmlns:p14="http://schemas.microsoft.com/office/powerpoint/2010/main" val="18028278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143000" y="683479"/>
            <a:ext cx="68580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altLang="hu-HU"/>
              <a:t>“A Világbank kutatói hatalmas látható munkát végeztek a globalizációval, a segélyek hatékonyságával, a növekedéssel és a szegénységgel kapcsolatban. Sok vonatkozásban ők a vezetők ezeken a területeken. Maga a módszer azonban, ahogy ezt a kutatást a Bank politikája iránti “térítésre” használták, gyakran kiegyensúlyozottság és a megfelelő szkepticizmus kifejezése nélkül, alapvető kritikát váltott ki. A belső kutatás, amely a Bank pozícióit kedvezőnek találta, nagy hangsúlyt kapott, a kedvezőtlen eredményeket figyelmen kívül hagyták. Ezekben az esetekben, azt hisszük, hogy az ellenőrzés és a kiegyensúlyozottság súlyos kudarca az, ha a pártolást és a kutatást nem választják ketté. Ez a fajta kutatás megerősítette a Világbank azon jogát, hogy erősen védje és terjessze saját politikáját. Amikor azonban a banki vezetés szelektíven úgy hivatkozott új és még nem tesztelt kutatásokra, mint kemény bizonyítékokra, ehhez az általa preferált politikához, ez megalapozatlan bizalmat kölcsönzött a Bank előírásainak. Az, hogy törékeny alapokon álló új kutatásokat piedesztálra emeltek, később bűnbakok kereséséhez vezet, ami aláássa a Bank kutatásainak hitelességét és hasznosságát. (An Evaluation of World Bank Research, 1998-2005)" </a:t>
            </a:r>
          </a:p>
        </p:txBody>
      </p:sp>
    </p:spTree>
    <p:extLst>
      <p:ext uri="{BB962C8B-B14F-4D97-AF65-F5344CB8AC3E}">
        <p14:creationId xmlns:p14="http://schemas.microsoft.com/office/powerpoint/2010/main" val="375117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3600" dirty="0" smtClean="0"/>
              <a:t>Általános jellemzői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18051"/>
          </a:xfrm>
        </p:spPr>
        <p:txBody>
          <a:bodyPr/>
          <a:lstStyle/>
          <a:p>
            <a:pPr lvl="0"/>
            <a:r>
              <a:rPr lang="hu-HU" sz="2800" i="1" dirty="0"/>
              <a:t>kapitalista modell</a:t>
            </a:r>
            <a:r>
              <a:rPr lang="hu-HU" sz="2800" dirty="0"/>
              <a:t>: a magántulajdon központi, domináns </a:t>
            </a:r>
            <a:r>
              <a:rPr lang="hu-HU" sz="2800" dirty="0" smtClean="0"/>
              <a:t>szerepe</a:t>
            </a:r>
            <a:endParaRPr lang="hu-HU" sz="2800" dirty="0"/>
          </a:p>
          <a:p>
            <a:pPr lvl="0"/>
            <a:r>
              <a:rPr lang="hu-HU" sz="2800" i="1" dirty="0"/>
              <a:t>állam vezérelte fejlődési modell</a:t>
            </a:r>
            <a:r>
              <a:rPr lang="hu-HU" sz="2800" dirty="0"/>
              <a:t>: </a:t>
            </a:r>
            <a:r>
              <a:rPr lang="hu-HU" sz="2800" dirty="0" smtClean="0"/>
              <a:t>a </a:t>
            </a:r>
            <a:r>
              <a:rPr lang="hu-HU" sz="2800" dirty="0"/>
              <a:t>gazdaság szinte minden területére kiterjedő állami szerepvállalás, </a:t>
            </a:r>
            <a:endParaRPr lang="hu-HU" sz="2800" dirty="0" smtClean="0"/>
          </a:p>
          <a:p>
            <a:pPr lvl="0"/>
            <a:r>
              <a:rPr lang="hu-HU" sz="2800" i="1" dirty="0" smtClean="0"/>
              <a:t>gazdaság(fejlesztés)i </a:t>
            </a:r>
            <a:r>
              <a:rPr lang="hu-HU" sz="2800" i="1" dirty="0"/>
              <a:t>tervezés központi szerepe</a:t>
            </a:r>
            <a:r>
              <a:rPr lang="hu-HU" sz="2800" dirty="0"/>
              <a:t>: közép és hosszú távú tervek </a:t>
            </a:r>
            <a:endParaRPr lang="hu-HU" sz="2800" dirty="0" smtClean="0"/>
          </a:p>
          <a:p>
            <a:pPr lvl="0"/>
            <a:r>
              <a:rPr lang="hu-HU" sz="2800" i="1" dirty="0" smtClean="0"/>
              <a:t>hosszú </a:t>
            </a:r>
            <a:r>
              <a:rPr lang="hu-HU" sz="2800" i="1" dirty="0"/>
              <a:t>távú elköteleződés a fejlesztés-orientált megközelítés </a:t>
            </a:r>
            <a:r>
              <a:rPr lang="hu-HU" sz="2800" dirty="0"/>
              <a:t>mellett;</a:t>
            </a:r>
          </a:p>
          <a:p>
            <a:pPr lvl="0"/>
            <a:r>
              <a:rPr lang="hu-HU" sz="2800" i="1" dirty="0"/>
              <a:t>társadalmi konszenzus </a:t>
            </a:r>
            <a:r>
              <a:rPr lang="hu-HU" sz="2800" dirty="0"/>
              <a:t>az </a:t>
            </a:r>
            <a:r>
              <a:rPr lang="hu-HU" sz="2800" i="1" dirty="0"/>
              <a:t>állam fejlődésben betöltött központi szerepéről </a:t>
            </a:r>
            <a:r>
              <a:rPr lang="hu-HU" sz="2800" dirty="0"/>
              <a:t>éppúgy, mint a </a:t>
            </a:r>
            <a:r>
              <a:rPr lang="hu-HU" sz="2800" i="1" dirty="0"/>
              <a:t>legfőbb társadalmi, gazdasági célkitűzésekről</a:t>
            </a:r>
            <a:r>
              <a:rPr lang="hu-HU" sz="2800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14045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332656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Wade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2005: „A </a:t>
            </a: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Világbank az első számú népszerűsítője annak az elképzelésnek, amely szerint Kelet-Ázsia azért lett gazdag, mert liberalizálta piacait és azt a politikai képletet követte, amelyet később „Washington-konszenzusnak” neveztek el. „A kelet-ázsiai csodáról” szóló tanulmány a bank kutatási beszámolója volt, ahogyan ez az intézmény szponzorálta </a:t>
            </a:r>
            <a:r>
              <a:rPr lang="hu-H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Balassáék</a:t>
            </a: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munkáját is, mialatt maga Balassa de facto a Világbank munkatársa volt (tanácsadóként tevékenykedett ott). A Világbank ezen és egyéb kutatási eredményének szemügyre vétele során fontos észben tartunk, hogy – tetszik, nem tetszik – kutatói arra törekszenek, hogy olyan színben tűntessék fel magukat, mint akik a szervezet érdekében 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beszélnek.”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4250929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404664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„A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hagyományos liberális felfogás téved az időbeliséget illetően, így a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szabadkereskedelem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és a növekedés közötti okozati összefüggés megállapításakor is. Érdemes felidéznünk, hogy e felfogás népszerűsítői azt állítják, hogy a liberális kereskedelem erős serkentő hatással van az exportra, s ezáltal a gazdaság egészének növekedésére is. Dani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Rodrik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tárta fel, hogy a sorrend a valóságban épp fordított. Nem azt látjuk, hogy előbb a javul az 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export-ösztönzés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rendszere, amit az export bővülése követ, hanem a 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beruházás-ösztönzés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rendszerének javulása előzi meg az export bővülését, ami javarészt a megváltozott kormányzati politikának köszönhető. Az első fázis a befektetések megugrása (Tajvan esetében ez nagyjából 1958 és 1960 közötti időszakot jelenti), eközben a kereskedelemösztönzés rendszere változatlan maradt, ezt követte az export gyors növekedése, majd a gazdasági növekedés végül a kereskedelem liberalizációja. 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54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hu-HU" sz="2400" dirty="0" smtClean="0"/>
              <a:t>Valójában szelektív védelem volt: Nagyon </a:t>
            </a:r>
            <a:r>
              <a:rPr lang="hu-HU" sz="2400" dirty="0"/>
              <a:t>valószínű, hogy e különbség nem a véletlen műve, hanem a kormányzati szándék eredménye, egy átfogó </a:t>
            </a:r>
            <a:r>
              <a:rPr lang="hu-HU" sz="2400" dirty="0" smtClean="0"/>
              <a:t>iparfejlesztési </a:t>
            </a:r>
            <a:r>
              <a:rPr lang="hu-HU" sz="2400" dirty="0"/>
              <a:t>stratégia jegyében. Ezzel ellentétben azt látjuk, hogy azon országokban, ahol viszonylag </a:t>
            </a:r>
            <a:r>
              <a:rPr lang="hu-HU" sz="2400" b="1" dirty="0"/>
              <a:t>magas átlag körül szóródik a védettség (Kolumbia, Argentína), ott ez nem tudatos elgondolás eredménye. </a:t>
            </a:r>
            <a:endParaRPr lang="hu-HU" sz="2400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sz="2400" dirty="0"/>
              <a:t>Forrás: Robert H. </a:t>
            </a:r>
            <a:r>
              <a:rPr lang="hu-HU" sz="2400" dirty="0" err="1"/>
              <a:t>Wade</a:t>
            </a:r>
            <a:r>
              <a:rPr lang="hu-HU" sz="2400" dirty="0"/>
              <a:t>. </a:t>
            </a:r>
            <a:r>
              <a:rPr lang="hu-HU" sz="2400" i="1" dirty="0" err="1"/>
              <a:t>Governing</a:t>
            </a:r>
            <a:r>
              <a:rPr lang="hu-HU" sz="2400" i="1" dirty="0"/>
              <a:t> </a:t>
            </a:r>
            <a:r>
              <a:rPr lang="hu-HU" sz="2400" i="1" dirty="0" err="1"/>
              <a:t>the</a:t>
            </a:r>
            <a:r>
              <a:rPr lang="hu-HU" sz="2400" i="1" dirty="0"/>
              <a:t> Market.. </a:t>
            </a:r>
            <a:r>
              <a:rPr lang="hu-HU" sz="2400" dirty="0"/>
              <a:t>3.2 táblázat, 56. oldal. Balassa (1982) alapján.</a:t>
            </a: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947537"/>
              </p:ext>
            </p:extLst>
          </p:nvPr>
        </p:nvGraphicFramePr>
        <p:xfrm>
          <a:off x="683569" y="3068960"/>
          <a:ext cx="7776862" cy="20629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00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25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23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73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73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61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43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Tajvan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Korea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Kolumbia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Argentína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19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Az előállított javak effektív védelme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Ágazatok közti eloszlás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4364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sz="3000"/>
              <a:t>Az 1997-es pénzügyi válság</a:t>
            </a:r>
            <a:br>
              <a:rPr lang="hu-HU" sz="3000"/>
            </a:br>
            <a:endParaRPr lang="hu-HU" sz="3000"/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752528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A vita újra fellángol</a:t>
            </a:r>
          </a:p>
          <a:p>
            <a:pPr eaLnBrk="1" hangingPunct="1"/>
            <a:r>
              <a:rPr lang="hu-HU" altLang="hu-HU" dirty="0" smtClean="0"/>
              <a:t>1. A fejlesztő állam a felelős: bizalmi kapcsolatok, korrupció, az  állam allokálja az erőforrásokat</a:t>
            </a:r>
          </a:p>
          <a:p>
            <a:pPr eaLnBrk="1" hangingPunct="1"/>
            <a:r>
              <a:rPr lang="hu-HU" altLang="hu-HU" dirty="0" smtClean="0"/>
              <a:t>2. A szabályozatlan piac a felelős: irracionális befektetési láz, túlzott liberalizáció, spekuláció</a:t>
            </a:r>
          </a:p>
          <a:p>
            <a:pPr eaLnBrk="1" hangingPunct="1"/>
            <a:r>
              <a:rPr lang="hu-HU" altLang="hu-HU" dirty="0"/>
              <a:t>A</a:t>
            </a:r>
            <a:r>
              <a:rPr lang="hu-HU" altLang="hu-HU" dirty="0" smtClean="0"/>
              <a:t> kritikusok pontosan azon tényezőket tették felelőssé a válságért, amit korábban elvitattak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3853147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323528" y="142987"/>
            <a:ext cx="8496944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hu-HU" altLang="hu-HU" sz="2400" dirty="0"/>
              <a:t>Joseph E. </a:t>
            </a:r>
            <a:r>
              <a:rPr lang="hu-HU" altLang="hu-HU" sz="2400" dirty="0" err="1"/>
              <a:t>Stiglitz</a:t>
            </a:r>
            <a:r>
              <a:rPr lang="hu-HU" altLang="hu-HU" sz="2400" dirty="0"/>
              <a:t>: Úton egy "posztwashingtoni konszenzus" felé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/>
              <a:t>„A pénzügyi válság óta a kelet-ázsiai gazdaságokat széles körben elítélik téves gazdaságpolitikájukért, amit felelősnek tartanak a zűrzavaros gazdasági állapotokért. Egyes ideológusok azt sugallják, hogy a kelet-ázsiai bajok gyökere az aktív állami beavatkozásban van. A </a:t>
            </a:r>
            <a:r>
              <a:rPr lang="hu-HU" altLang="hu-HU" sz="2400" i="1" dirty="0"/>
              <a:t>Koreai Köztársaságban</a:t>
            </a:r>
            <a:r>
              <a:rPr lang="hu-HU" altLang="hu-HU" sz="2400" dirty="0"/>
              <a:t> rámutatnak a kormány által irányított kölcsönökre, a kormánnyal való szoros összefonódásra és a csúszópénzekre. Ezáltal </a:t>
            </a:r>
            <a:r>
              <a:rPr lang="hu-HU" altLang="hu-HU" sz="2400" dirty="0" err="1"/>
              <a:t>átsiklanak</a:t>
            </a:r>
            <a:r>
              <a:rPr lang="hu-HU" altLang="hu-HU" sz="2400" dirty="0"/>
              <a:t> az elmúlt három évtized sikerei fölött, amelyekhez az alkalmi tévedések ellenére a kormány biztosan hozzájárult. Az eredmények valóságosak, nem csupán az egy főre jutó GDP nagy növekedésében mutatkoztak meg, de a várható életkor emelkedésében, az oktatás kiterjesztésében és a szegénység látványos csökkenésében is, s tartósabbnak fognak bizonyulni, mint a pénzügyi zűrzavar.”</a:t>
            </a:r>
            <a:r>
              <a:rPr lang="hu-HU" altLang="hu-HU" sz="1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14641261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51521" y="332656"/>
            <a:ext cx="774948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„</a:t>
            </a:r>
            <a:r>
              <a:rPr lang="hu-HU" altLang="hu-HU" sz="2400" dirty="0"/>
              <a:t>Legtöbbször nem az probléma, hogy a kormány minden területen túl sokat, hanem hogy egyes területeken túl keveset tett. </a:t>
            </a:r>
            <a:r>
              <a:rPr lang="hu-HU" altLang="hu-HU" sz="2400" i="1" dirty="0"/>
              <a:t>Thaiföldön </a:t>
            </a:r>
            <a:r>
              <a:rPr lang="hu-HU" altLang="hu-HU" sz="2400" dirty="0"/>
              <a:t>nem az a gond, hogy a kormány az ingatlanbefektetésekbe irányította a beruházásokat, hanem hogy kormányszabályozás nem akadályozta ezt meg. Hasonlóképpen a </a:t>
            </a:r>
            <a:r>
              <a:rPr lang="hu-HU" altLang="hu-HU" sz="2400" i="1" dirty="0"/>
              <a:t>Koreai Köztársaságban </a:t>
            </a:r>
            <a:r>
              <a:rPr lang="hu-HU" altLang="hu-HU" sz="2400" dirty="0"/>
              <a:t>a hiba nem az, hogy a kormány rosszul irányította a hiteleket; a zavaros helyzet kialakulását sok Egyesült Államokbeli, európai és japán bank is siettette, ami azt sugallja, hogy piaci szervezetek hitelkihelyezése is súlyosan téves lehet. Valójában a kormány beavatkozásának hiányából, a pénzügyi szabályozás és a vállalatirányítás szerepének lebecsüléséből eredtek a bajok.”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32612881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hangingPunct="1"/>
            <a:r>
              <a:rPr lang="hu-HU" altLang="hu-HU" sz="3600" b="1" dirty="0" smtClean="0"/>
              <a:t>A fejlesztő állam részleges legitimációja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4680520"/>
          </a:xfrm>
        </p:spPr>
        <p:txBody>
          <a:bodyPr/>
          <a:lstStyle/>
          <a:p>
            <a:pPr eaLnBrk="1" hangingPunct="1"/>
            <a:r>
              <a:rPr lang="hu-HU" altLang="hu-HU" sz="2800" dirty="0"/>
              <a:t>A </a:t>
            </a:r>
            <a:r>
              <a:rPr lang="hu-HU" altLang="hu-HU" sz="2800" dirty="0" smtClean="0"/>
              <a:t>Világbank (és az IMF is) részben felismerte </a:t>
            </a:r>
            <a:r>
              <a:rPr lang="hu-HU" altLang="hu-HU" sz="2800" dirty="0"/>
              <a:t>a gazdasági fejlődés összetett jellegét</a:t>
            </a:r>
          </a:p>
          <a:p>
            <a:pPr eaLnBrk="1" hangingPunct="1"/>
            <a:r>
              <a:rPr lang="hu-HU" altLang="hu-HU" sz="2800" b="1" dirty="0" err="1"/>
              <a:t>Moses</a:t>
            </a:r>
            <a:r>
              <a:rPr lang="hu-HU" altLang="hu-HU" sz="2800" b="1" dirty="0"/>
              <a:t> </a:t>
            </a:r>
            <a:r>
              <a:rPr lang="hu-HU" altLang="hu-HU" sz="2800" b="1" dirty="0" err="1"/>
              <a:t>Abramovitz</a:t>
            </a:r>
            <a:r>
              <a:rPr lang="hu-HU" altLang="hu-HU" sz="2800" dirty="0"/>
              <a:t>: a gazdasági fejlődés alapvető követelménye a „társadalmi kapacitás” a fejlődésben minden nemzetgazdaság számára alapvető fontosságúak a társadalmi-politikai változók</a:t>
            </a:r>
          </a:p>
          <a:p>
            <a:pPr eaLnBrk="1" hangingPunct="1"/>
            <a:r>
              <a:rPr lang="hu-HU" altLang="hu-HU" sz="2800" dirty="0" err="1"/>
              <a:t>Stiglitz</a:t>
            </a:r>
            <a:r>
              <a:rPr lang="hu-HU" altLang="hu-HU" sz="2800" dirty="0"/>
              <a:t>: a fejlődés társadalmi átalakulást igényel</a:t>
            </a:r>
          </a:p>
          <a:p>
            <a:pPr eaLnBrk="1" hangingPunct="1"/>
            <a:r>
              <a:rPr lang="hu-HU" altLang="hu-HU" sz="2800" dirty="0"/>
              <a:t>ENSZ- „jó Kormányzás”</a:t>
            </a:r>
          </a:p>
          <a:p>
            <a:pPr eaLnBrk="1" hangingPunct="1"/>
            <a:r>
              <a:rPr lang="hu-HU" altLang="hu-HU" sz="2800" dirty="0"/>
              <a:t>WDR ’97: a fejlődésnek vannak gazdasági és politikai tényezői</a:t>
            </a:r>
          </a:p>
        </p:txBody>
      </p:sp>
    </p:spTree>
    <p:extLst>
      <p:ext uri="{BB962C8B-B14F-4D97-AF65-F5344CB8AC3E}">
        <p14:creationId xmlns:p14="http://schemas.microsoft.com/office/powerpoint/2010/main" val="8588831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56633657"/>
              </p:ext>
            </p:extLst>
          </p:nvPr>
        </p:nvGraphicFramePr>
        <p:xfrm>
          <a:off x="323528" y="260648"/>
          <a:ext cx="8640960" cy="47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03848" y="5301208"/>
            <a:ext cx="2068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Forrás: UNCTAD</a:t>
            </a:r>
          </a:p>
        </p:txBody>
      </p:sp>
    </p:spTree>
    <p:extLst>
      <p:ext uri="{BB962C8B-B14F-4D97-AF65-F5344CB8AC3E}">
        <p14:creationId xmlns:p14="http://schemas.microsoft.com/office/powerpoint/2010/main" val="156886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hu-HU" dirty="0"/>
              <a:t>Dél-Korea (Alice </a:t>
            </a:r>
            <a:r>
              <a:rPr lang="hu-HU" dirty="0" err="1"/>
              <a:t>Amsden</a:t>
            </a:r>
            <a:r>
              <a:rPr lang="hu-HU" dirty="0"/>
              <a:t> </a:t>
            </a:r>
            <a:r>
              <a:rPr lang="hu-HU" dirty="0" smtClean="0"/>
              <a:t>1989</a:t>
            </a:r>
            <a:r>
              <a:rPr lang="hu-HU" dirty="0"/>
              <a:t>) </a:t>
            </a:r>
            <a:r>
              <a:rPr lang="hu-HU" b="1" dirty="0"/>
              <a:t>a piaci árak szándékosan torz </a:t>
            </a:r>
            <a:r>
              <a:rPr lang="hu-HU" b="1" dirty="0" smtClean="0"/>
              <a:t>meghatározása</a:t>
            </a:r>
          </a:p>
          <a:p>
            <a:r>
              <a:rPr lang="hu-HU" dirty="0" smtClean="0"/>
              <a:t>A tajvani példa, </a:t>
            </a:r>
            <a:r>
              <a:rPr lang="hu-HU" dirty="0"/>
              <a:t>Robert </a:t>
            </a:r>
            <a:r>
              <a:rPr lang="hu-HU" dirty="0" err="1"/>
              <a:t>Wade</a:t>
            </a:r>
            <a:r>
              <a:rPr lang="hu-HU" dirty="0"/>
              <a:t> (1990) </a:t>
            </a:r>
            <a:r>
              <a:rPr lang="hu-HU" b="1" dirty="0"/>
              <a:t>a piac állami </a:t>
            </a:r>
            <a:r>
              <a:rPr lang="hu-HU" b="1" dirty="0" smtClean="0"/>
              <a:t>irányítása</a:t>
            </a:r>
          </a:p>
          <a:p>
            <a:r>
              <a:rPr lang="hu-HU" dirty="0" smtClean="0"/>
              <a:t>De, a </a:t>
            </a:r>
            <a:r>
              <a:rPr lang="hu-HU" dirty="0"/>
              <a:t>magántulajdon központi szerepe sértetlen </a:t>
            </a:r>
            <a:r>
              <a:rPr lang="hu-HU" dirty="0" smtClean="0"/>
              <a:t>marad.</a:t>
            </a:r>
          </a:p>
          <a:p>
            <a:r>
              <a:rPr lang="hu-HU" b="1" dirty="0" smtClean="0"/>
              <a:t>A </a:t>
            </a:r>
            <a:r>
              <a:rPr lang="hu-HU" b="1" dirty="0"/>
              <a:t>legfőbb gazdaságpolitikai </a:t>
            </a:r>
            <a:r>
              <a:rPr lang="hu-HU" b="1" dirty="0" smtClean="0"/>
              <a:t>beavatkozások: </a:t>
            </a:r>
            <a:r>
              <a:rPr lang="hu-HU" b="1" dirty="0"/>
              <a:t>protekcionista kereskedelempolitika, támogatott hitelek nyújtása, beruházások koordinálása és </a:t>
            </a:r>
            <a:r>
              <a:rPr lang="hu-HU" b="1" dirty="0" smtClean="0"/>
              <a:t>elősegítése </a:t>
            </a:r>
            <a:r>
              <a:rPr lang="hu-HU" b="1" dirty="0"/>
              <a:t>(</a:t>
            </a:r>
            <a:r>
              <a:rPr lang="hu-HU" b="1" dirty="0" err="1"/>
              <a:t>Woo</a:t>
            </a:r>
            <a:r>
              <a:rPr lang="hu-HU" b="1" dirty="0"/>
              <a:t>, 1991; </a:t>
            </a:r>
            <a:r>
              <a:rPr lang="hu-HU" b="1" dirty="0" err="1"/>
              <a:t>Chang</a:t>
            </a:r>
            <a:r>
              <a:rPr lang="hu-HU" b="1" dirty="0"/>
              <a:t>, 1994). </a:t>
            </a:r>
          </a:p>
        </p:txBody>
      </p:sp>
    </p:spTree>
    <p:extLst>
      <p:ext uri="{BB962C8B-B14F-4D97-AF65-F5344CB8AC3E}">
        <p14:creationId xmlns:p14="http://schemas.microsoft.com/office/powerpoint/2010/main" val="46185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hu-HU" sz="3600" dirty="0" smtClean="0"/>
              <a:t>Hogyan </a:t>
            </a:r>
            <a:r>
              <a:rPr lang="hu-HU" sz="3600" dirty="0"/>
              <a:t>biztosította az állam a hazai tőkefelhalmozáson alapuló </a:t>
            </a:r>
            <a:r>
              <a:rPr lang="hu-HU" sz="3600" dirty="0" smtClean="0"/>
              <a:t>iparfejlődést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1" dirty="0" smtClean="0"/>
              <a:t>Csúcsintézmények</a:t>
            </a:r>
            <a:r>
              <a:rPr lang="hu-HU" sz="2800" dirty="0" smtClean="0"/>
              <a:t> révén, amelyek </a:t>
            </a:r>
            <a:r>
              <a:rPr lang="hu-HU" sz="2800" dirty="0"/>
              <a:t>felelősek a gazdasági fejlődés </a:t>
            </a:r>
            <a:r>
              <a:rPr lang="hu-HU" sz="2800" dirty="0" smtClean="0"/>
              <a:t>pályájának meghatározásáért,</a:t>
            </a:r>
          </a:p>
          <a:p>
            <a:r>
              <a:rPr lang="hu-HU" sz="2800" dirty="0" smtClean="0"/>
              <a:t>mindenekelőtt </a:t>
            </a:r>
            <a:r>
              <a:rPr lang="hu-HU" sz="2800" dirty="0"/>
              <a:t>a hazai tulajdonú iparvállalatok „nemzeti </a:t>
            </a:r>
            <a:r>
              <a:rPr lang="hu-HU" sz="2800" dirty="0" smtClean="0"/>
              <a:t>érdekeknek megfelelő</a:t>
            </a:r>
            <a:r>
              <a:rPr lang="hu-HU" sz="2800" dirty="0"/>
              <a:t>” </a:t>
            </a:r>
            <a:r>
              <a:rPr lang="hu-HU" sz="2800" dirty="0" smtClean="0"/>
              <a:t>fejlesztéséért.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fejlesztéspolitika gyakorlati eszközei köré </a:t>
            </a:r>
            <a:r>
              <a:rPr lang="hu-HU" sz="2800" dirty="0" smtClean="0"/>
              <a:t>hagyományosan különféle </a:t>
            </a:r>
            <a:r>
              <a:rPr lang="hu-HU" sz="2800" dirty="0"/>
              <a:t>támogatások tartoztak </a:t>
            </a:r>
            <a:r>
              <a:rPr lang="hu-HU" sz="2800" dirty="0" smtClean="0"/>
              <a:t>(</a:t>
            </a:r>
            <a:r>
              <a:rPr lang="hu-HU" sz="2800" dirty="0"/>
              <a:t>beruházási támogatások, kedvezményes hitelek, garantált </a:t>
            </a:r>
            <a:r>
              <a:rPr lang="hu-HU" sz="2800" dirty="0" smtClean="0"/>
              <a:t>piaci részesedés stb.), </a:t>
            </a:r>
            <a:r>
              <a:rPr lang="hu-HU" sz="2800" dirty="0"/>
              <a:t>szükség esetén pedig büntetések (büntetővámok, kedvezmények </a:t>
            </a:r>
            <a:r>
              <a:rPr lang="hu-HU" sz="2800" dirty="0" smtClean="0"/>
              <a:t>megvonása).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850918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sz="3200" dirty="0" err="1" smtClean="0"/>
              <a:t>Wade</a:t>
            </a:r>
            <a:r>
              <a:rPr lang="hu-HU" sz="3200" dirty="0" smtClean="0"/>
              <a:t> a tajvani gazdaságpolitikáról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hu-HU" sz="2800" dirty="0"/>
              <a:t>A</a:t>
            </a:r>
            <a:r>
              <a:rPr lang="hu-HU" sz="2800" dirty="0" smtClean="0"/>
              <a:t> </a:t>
            </a:r>
            <a:r>
              <a:rPr lang="hu-HU" sz="2800" dirty="0"/>
              <a:t>háborút követő időszakban megtörtént a földtulajdon újraelosztása;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800" dirty="0"/>
              <a:t>A</a:t>
            </a:r>
            <a:r>
              <a:rPr lang="hu-HU" sz="2800" dirty="0" smtClean="0"/>
              <a:t> </a:t>
            </a:r>
            <a:r>
              <a:rPr lang="hu-HU" sz="2800" dirty="0"/>
              <a:t>pénzügyi rendszer ellenőrzés alá vonása, alárendelve a magán pénzügyi tőkét az ipari tőkének;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800" dirty="0"/>
              <a:t>A</a:t>
            </a:r>
            <a:r>
              <a:rPr lang="hu-HU" sz="2800" dirty="0" smtClean="0"/>
              <a:t> </a:t>
            </a:r>
            <a:r>
              <a:rPr lang="hu-HU" sz="2800" dirty="0"/>
              <a:t>néhány fő gazdasági paraméter (árszínvonal, árfolyam, kamatláb) </a:t>
            </a:r>
            <a:r>
              <a:rPr lang="hu-HU" sz="2800" dirty="0" smtClean="0"/>
              <a:t>stabilitásának </a:t>
            </a:r>
            <a:r>
              <a:rPr lang="hu-HU" sz="2800" dirty="0"/>
              <a:t>fenntartása a hosszú távú befektetések támogatása érdekében;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800" dirty="0"/>
              <a:t>A</a:t>
            </a:r>
            <a:r>
              <a:rPr lang="hu-HU" sz="2800" dirty="0" smtClean="0"/>
              <a:t> </a:t>
            </a:r>
            <a:r>
              <a:rPr lang="hu-HU" sz="2800" dirty="0"/>
              <a:t>külföldi verseny hozzáidomítása a hazai gazdasághoz, valamint a szűkösen rendelkezésre álló keményvalutához jutás  szabályozása</a:t>
            </a:r>
            <a:r>
              <a:rPr lang="hu-HU" sz="28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6525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sz="3200" dirty="0" err="1" smtClean="0"/>
              <a:t>Wade</a:t>
            </a:r>
            <a:r>
              <a:rPr lang="hu-HU" sz="3200" dirty="0" smtClean="0"/>
              <a:t> a tajvani gazdaságpolitikáról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lvl="0" indent="0">
              <a:buNone/>
            </a:pPr>
            <a:r>
              <a:rPr lang="hu-HU" sz="3600" dirty="0" smtClean="0"/>
              <a:t>5. Az export ösztönzése;</a:t>
            </a:r>
          </a:p>
          <a:p>
            <a:pPr marL="0" lvl="0" indent="0">
              <a:buNone/>
            </a:pPr>
            <a:r>
              <a:rPr lang="hu-HU" sz="3600" dirty="0" smtClean="0"/>
              <a:t>6. A technológiához való hozzáférés elősegítése a multinacionális vállalatok révén, illetve nemzeti technológiai rendszerek kiépítése;</a:t>
            </a:r>
          </a:p>
          <a:p>
            <a:pPr marL="0" lvl="0" indent="0">
              <a:buNone/>
            </a:pPr>
            <a:r>
              <a:rPr lang="hu-HU" sz="3600" dirty="0" smtClean="0"/>
              <a:t>7. Kiemelt iparágak támogatása (</a:t>
            </a:r>
            <a:r>
              <a:rPr lang="hu-HU" sz="3600" i="1" dirty="0" err="1" smtClean="0"/>
              <a:t>Wade</a:t>
            </a:r>
            <a:r>
              <a:rPr lang="hu-HU" sz="3600" i="1" dirty="0" smtClean="0"/>
              <a:t>, </a:t>
            </a:r>
            <a:r>
              <a:rPr lang="hu-HU" sz="3600" dirty="0" smtClean="0"/>
              <a:t>1990, 27–28. o.).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122522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i="1" dirty="0"/>
              <a:t>politikai gazdaságtani irányzat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800" dirty="0" smtClean="0"/>
              <a:t>Az </a:t>
            </a:r>
            <a:r>
              <a:rPr lang="hu-HU" sz="2800" dirty="0"/>
              <a:t>állam „fekete dobozának” </a:t>
            </a:r>
            <a:r>
              <a:rPr lang="hu-HU" sz="2800" dirty="0" smtClean="0"/>
              <a:t>felnyitása, </a:t>
            </a:r>
            <a:r>
              <a:rPr lang="hu-HU" sz="2800" dirty="0"/>
              <a:t>az állam belső működését </a:t>
            </a:r>
            <a:r>
              <a:rPr lang="hu-HU" sz="2800" dirty="0" smtClean="0"/>
              <a:t>elemezték („</a:t>
            </a:r>
            <a:r>
              <a:rPr lang="hu-HU" sz="2800" dirty="0" err="1"/>
              <a:t>Bringing</a:t>
            </a:r>
            <a:r>
              <a:rPr lang="hu-HU" sz="2800" dirty="0"/>
              <a:t> </a:t>
            </a:r>
            <a:r>
              <a:rPr lang="hu-HU" sz="2800" dirty="0" err="1"/>
              <a:t>the</a:t>
            </a:r>
            <a:r>
              <a:rPr lang="hu-HU" sz="2800" dirty="0"/>
              <a:t> </a:t>
            </a:r>
            <a:r>
              <a:rPr lang="hu-HU" sz="2800" dirty="0" err="1"/>
              <a:t>state</a:t>
            </a:r>
            <a:r>
              <a:rPr lang="hu-HU" sz="2800" dirty="0"/>
              <a:t> back </a:t>
            </a:r>
            <a:r>
              <a:rPr lang="hu-HU" sz="2800" dirty="0" err="1"/>
              <a:t>in</a:t>
            </a:r>
            <a:r>
              <a:rPr lang="hu-HU" sz="2800" dirty="0"/>
              <a:t>” elméletek) </a:t>
            </a:r>
            <a:r>
              <a:rPr lang="hu-HU" sz="2800" dirty="0" smtClean="0"/>
              <a:t>(</a:t>
            </a:r>
            <a:r>
              <a:rPr lang="hu-HU" sz="2800" dirty="0"/>
              <a:t>Evans et </a:t>
            </a:r>
            <a:r>
              <a:rPr lang="hu-HU" sz="2800" dirty="0" err="1"/>
              <a:t>al</a:t>
            </a:r>
            <a:r>
              <a:rPr lang="hu-HU" sz="2800" dirty="0"/>
              <a:t>., 1993; Weiss 1995, 2003 és </a:t>
            </a:r>
            <a:r>
              <a:rPr lang="hu-HU" sz="2800" dirty="0" err="1"/>
              <a:t>Leftwich</a:t>
            </a:r>
            <a:r>
              <a:rPr lang="hu-HU" sz="2800" dirty="0"/>
              <a:t> 1995</a:t>
            </a:r>
            <a:r>
              <a:rPr lang="hu-HU" sz="2800" dirty="0" smtClean="0"/>
              <a:t>).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gazdasági sikerek </a:t>
            </a:r>
            <a:r>
              <a:rPr lang="hu-HU" sz="2800" dirty="0" smtClean="0"/>
              <a:t>hajtóereje az </a:t>
            </a:r>
            <a:r>
              <a:rPr lang="hu-HU" sz="2800" dirty="0"/>
              <a:t>állami hivatalok és az üzleti szféra </a:t>
            </a:r>
            <a:r>
              <a:rPr lang="hu-HU" sz="2800" dirty="0" smtClean="0"/>
              <a:t>kapcsolatai</a:t>
            </a:r>
          </a:p>
          <a:p>
            <a:r>
              <a:rPr lang="hu-HU" sz="2800" dirty="0" smtClean="0"/>
              <a:t>Evans </a:t>
            </a:r>
            <a:r>
              <a:rPr lang="hu-HU" sz="2800" dirty="0"/>
              <a:t>(1995) </a:t>
            </a:r>
            <a:r>
              <a:rPr lang="hu-HU" sz="2800" dirty="0" smtClean="0"/>
              <a:t>Brazília</a:t>
            </a:r>
            <a:r>
              <a:rPr lang="hu-HU" sz="2800" dirty="0"/>
              <a:t>, India, és  Korea  állami  beavatkozásait  vizsgálva  fogalmazta  meg  a  </a:t>
            </a:r>
            <a:r>
              <a:rPr lang="hu-HU" sz="2800" i="1" dirty="0"/>
              <a:t>bürokrácia  </a:t>
            </a:r>
            <a:r>
              <a:rPr lang="hu-HU" sz="2800" i="1" dirty="0" smtClean="0"/>
              <a:t>beágyazott </a:t>
            </a:r>
            <a:r>
              <a:rPr lang="hu-HU" sz="2800" i="1" dirty="0"/>
              <a:t>autonómiájának </a:t>
            </a:r>
            <a:r>
              <a:rPr lang="hu-HU" sz="2800" dirty="0"/>
              <a:t>elméletét. </a:t>
            </a:r>
          </a:p>
        </p:txBody>
      </p:sp>
    </p:spTree>
    <p:extLst>
      <p:ext uri="{BB962C8B-B14F-4D97-AF65-F5344CB8AC3E}">
        <p14:creationId xmlns:p14="http://schemas.microsoft.com/office/powerpoint/2010/main" val="394589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3860</Words>
  <Application>Microsoft Office PowerPoint</Application>
  <PresentationFormat>Diavetítés a képernyőre (4:3 oldalarány)</PresentationFormat>
  <Paragraphs>679</Paragraphs>
  <Slides>47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47</vt:i4>
      </vt:variant>
    </vt:vector>
  </HeadingPairs>
  <TitlesOfParts>
    <vt:vector size="53" baseType="lpstr">
      <vt:lpstr>Arial</vt:lpstr>
      <vt:lpstr>Calibri</vt:lpstr>
      <vt:lpstr>Myriad Pro Cond</vt:lpstr>
      <vt:lpstr>Times New Roman</vt:lpstr>
      <vt:lpstr>Wingdings</vt:lpstr>
      <vt:lpstr>Office-téma</vt:lpstr>
      <vt:lpstr>Gazdaságpolitika 12. ea. </vt:lpstr>
      <vt:lpstr>Az elnevezést</vt:lpstr>
      <vt:lpstr>Fejlesztő állam, mint elmélet</vt:lpstr>
      <vt:lpstr>Általános jellemzői</vt:lpstr>
      <vt:lpstr>.</vt:lpstr>
      <vt:lpstr>Hogyan biztosította az állam a hazai tőkefelhalmozáson alapuló iparfejlődést</vt:lpstr>
      <vt:lpstr>Wade a tajvani gazdaságpolitikáról</vt:lpstr>
      <vt:lpstr>Wade a tajvani gazdaságpolitikáról</vt:lpstr>
      <vt:lpstr>A politikai gazdaságtani irányzat </vt:lpstr>
      <vt:lpstr>Beágyazott autonómia</vt:lpstr>
      <vt:lpstr>A klasszikus fejlesztő államok jellemzői:</vt:lpstr>
      <vt:lpstr>2. Erős, centralizált, autoriter állam, az alábbi jellemzőkkel</vt:lpstr>
      <vt:lpstr>.</vt:lpstr>
      <vt:lpstr>3. Kiterjedt állami intervencionizmus, az iparpolitika központi szerepe </vt:lpstr>
      <vt:lpstr>.</vt:lpstr>
      <vt:lpstr>4. Nagy és diverzifikált üzleti csoportok </vt:lpstr>
      <vt:lpstr>5. Meritokratikus elven működő bürokrácia </vt:lpstr>
      <vt:lpstr>6. Az agrárszektor elsődleges szerepe</vt:lpstr>
      <vt:lpstr>7. Export-orientált gazdaságfejlesztési stratégia</vt:lpstr>
      <vt:lpstr>8. Pénzügyi rendszer elnyomása, a pénzügyek állami irányítása </vt:lpstr>
      <vt:lpstr>.</vt:lpstr>
      <vt:lpstr>9. Makrogazdasági stabilitás </vt:lpstr>
      <vt:lpstr>10. Megosztott növekedés</vt:lpstr>
      <vt:lpstr>A kormányzat–vállalat együttműködés: Dél- Korea állt a legközelebb a japán mintához </vt:lpstr>
      <vt:lpstr>A csebolok (chaebol) szerepe</vt:lpstr>
      <vt:lpstr>A külföldi tőke szerepe</vt:lpstr>
      <vt:lpstr>A külföldi tőke szerepe</vt:lpstr>
      <vt:lpstr>A külföldi tőke szerepe</vt:lpstr>
      <vt:lpstr>Pénzügyi és költségvetési politika </vt:lpstr>
      <vt:lpstr>Pénzügyi és költségvetési politika </vt:lpstr>
      <vt:lpstr>PowerPoint bemutató</vt:lpstr>
      <vt:lpstr>Kereskedelempolitika</vt:lpstr>
      <vt:lpstr>PowerPoint bemutató</vt:lpstr>
      <vt:lpstr>PowerPoint bemutató</vt:lpstr>
      <vt:lpstr>PowerPoint bemutató</vt:lpstr>
      <vt:lpstr>Fejlesztő állam a viták kereszttüzében </vt:lpstr>
      <vt:lpstr>A WDR kritikája</vt:lpstr>
      <vt:lpstr>Walden bello: A poszt-Washington disszenzus - avagy a neoliberális globalizáció problémái</vt:lpstr>
      <vt:lpstr>PowerPoint bemutató</vt:lpstr>
      <vt:lpstr>PowerPoint bemutató</vt:lpstr>
      <vt:lpstr>PowerPoint bemutató</vt:lpstr>
      <vt:lpstr>.</vt:lpstr>
      <vt:lpstr>Az 1997-es pénzügyi válság </vt:lpstr>
      <vt:lpstr>PowerPoint bemutató</vt:lpstr>
      <vt:lpstr>PowerPoint bemutató</vt:lpstr>
      <vt:lpstr>A fejlesztő állam részleges legitimációja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73</cp:revision>
  <dcterms:created xsi:type="dcterms:W3CDTF">2011-12-06T13:04:46Z</dcterms:created>
  <dcterms:modified xsi:type="dcterms:W3CDTF">2019-10-30T09:46:25Z</dcterms:modified>
</cp:coreProperties>
</file>